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96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2.sv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5.png"/><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0.png"/><Relationship Id="rId10" Type="http://schemas.openxmlformats.org/officeDocument/2006/relationships/image" Target="../media/image67.png"/><Relationship Id="rId4" Type="http://schemas.openxmlformats.org/officeDocument/2006/relationships/image" Target="../media/image39.pn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15651"/>
          <a:stretch>
            <a:fillRect/>
          </a:stretch>
        </p:blipFill>
        <p:spPr>
          <a:xfrm flipH="1">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4521330">
            <a:off x="4522202" y="1734737"/>
            <a:ext cx="14167639" cy="7119239"/>
          </a:xfrm>
          <a:prstGeom prst="rect">
            <a:avLst/>
          </a:prstGeom>
        </p:spPr>
      </p:pic>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2714" r="-12714"/>
              </a:stretch>
            </a:blipFill>
          </p:spPr>
        </p:sp>
      </p:grpSp>
      <p:grpSp>
        <p:nvGrpSpPr>
          <p:cNvPr id="6" name="Group 6"/>
          <p:cNvGrpSpPr/>
          <p:nvPr/>
        </p:nvGrpSpPr>
        <p:grpSpPr>
          <a:xfrm>
            <a:off x="4191521" y="3349077"/>
            <a:ext cx="9904959" cy="3588846"/>
            <a:chOff x="0" y="0"/>
            <a:chExt cx="2608713" cy="945211"/>
          </a:xfrm>
        </p:grpSpPr>
        <p:sp>
          <p:nvSpPr>
            <p:cNvPr id="7" name="Freeform 7"/>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9" name="Picture 9"/>
          <p:cNvPicPr>
            <a:picLocks noChangeAspect="1"/>
          </p:cNvPicPr>
          <p:nvPr/>
        </p:nvPicPr>
        <p:blipFill>
          <a:blip r:embed="rId5"/>
          <a:srcRect t="65200"/>
          <a:stretch>
            <a:fillRect/>
          </a:stretch>
        </p:blipFill>
        <p:spPr>
          <a:xfrm>
            <a:off x="4191521" y="6937923"/>
            <a:ext cx="9904959" cy="680751"/>
          </a:xfrm>
          <a:prstGeom prst="rect">
            <a:avLst/>
          </a:prstGeom>
        </p:spPr>
      </p:pic>
      <p:pic>
        <p:nvPicPr>
          <p:cNvPr id="10" name="Picture 10"/>
          <p:cNvPicPr>
            <a:picLocks noChangeAspect="1"/>
          </p:cNvPicPr>
          <p:nvPr/>
        </p:nvPicPr>
        <p:blipFill>
          <a:blip r:embed="rId6"/>
          <a:srcRect/>
          <a:stretch>
            <a:fillRect/>
          </a:stretch>
        </p:blipFill>
        <p:spPr>
          <a:xfrm>
            <a:off x="7879937" y="482564"/>
            <a:ext cx="2479911" cy="2003825"/>
          </a:xfrm>
          <a:prstGeom prst="rect">
            <a:avLst/>
          </a:prstGeom>
        </p:spPr>
      </p:pic>
      <p:sp>
        <p:nvSpPr>
          <p:cNvPr id="11" name="TextBox 11"/>
          <p:cNvSpPr txBox="1"/>
          <p:nvPr/>
        </p:nvSpPr>
        <p:spPr>
          <a:xfrm>
            <a:off x="4441321" y="4130049"/>
            <a:ext cx="9405358" cy="2100013"/>
          </a:xfrm>
          <a:prstGeom prst="rect">
            <a:avLst/>
          </a:prstGeom>
        </p:spPr>
        <p:txBody>
          <a:bodyPr lIns="0" tIns="0" rIns="0" bIns="0" rtlCol="0" anchor="t">
            <a:spAutoFit/>
          </a:bodyPr>
          <a:lstStyle/>
          <a:p>
            <a:pPr algn="ctr">
              <a:lnSpc>
                <a:spcPts val="16975"/>
              </a:lnSpc>
            </a:pPr>
            <a:r>
              <a:rPr lang="en-US" sz="12300" spc="172">
                <a:solidFill>
                  <a:srgbClr val="040506"/>
                </a:solidFill>
                <a:latin typeface="Archivo Black"/>
              </a:rPr>
              <a:t>REPORT</a:t>
            </a:r>
          </a:p>
        </p:txBody>
      </p:sp>
      <p:sp>
        <p:nvSpPr>
          <p:cNvPr id="12" name="TextBox 12"/>
          <p:cNvSpPr txBox="1"/>
          <p:nvPr/>
        </p:nvSpPr>
        <p:spPr>
          <a:xfrm>
            <a:off x="7928152" y="2476864"/>
            <a:ext cx="2431696" cy="476250"/>
          </a:xfrm>
          <a:prstGeom prst="rect">
            <a:avLst/>
          </a:prstGeom>
        </p:spPr>
        <p:txBody>
          <a:bodyPr lIns="0" tIns="0" rIns="0" bIns="0" rtlCol="0" anchor="t">
            <a:spAutoFit/>
          </a:bodyPr>
          <a:lstStyle/>
          <a:p>
            <a:pPr algn="ctr">
              <a:lnSpc>
                <a:spcPts val="3692"/>
              </a:lnSpc>
            </a:pPr>
            <a:r>
              <a:rPr lang="en-US" sz="3077" spc="-61">
                <a:solidFill>
                  <a:srgbClr val="040506"/>
                </a:solidFill>
                <a:latin typeface="Montserrat Classic Bold"/>
              </a:rPr>
              <a:t>SGGSIE&amp;T</a:t>
            </a:r>
          </a:p>
        </p:txBody>
      </p:sp>
      <p:sp>
        <p:nvSpPr>
          <p:cNvPr id="13" name="TextBox 13"/>
          <p:cNvSpPr txBox="1"/>
          <p:nvPr/>
        </p:nvSpPr>
        <p:spPr>
          <a:xfrm>
            <a:off x="5471449" y="3464745"/>
            <a:ext cx="7345101" cy="893904"/>
          </a:xfrm>
          <a:prstGeom prst="rect">
            <a:avLst/>
          </a:prstGeom>
        </p:spPr>
        <p:txBody>
          <a:bodyPr lIns="0" tIns="0" rIns="0" bIns="0" rtlCol="0" anchor="t">
            <a:spAutoFit/>
          </a:bodyPr>
          <a:lstStyle/>
          <a:p>
            <a:pPr algn="ctr">
              <a:lnSpc>
                <a:spcPts val="7294"/>
              </a:lnSpc>
            </a:pPr>
            <a:r>
              <a:rPr lang="en-US" sz="5286" spc="74">
                <a:solidFill>
                  <a:srgbClr val="040506"/>
                </a:solidFill>
                <a:latin typeface="Archivo Black"/>
              </a:rPr>
              <a:t>INTERNSHIP</a:t>
            </a:r>
          </a:p>
        </p:txBody>
      </p:sp>
      <p:sp>
        <p:nvSpPr>
          <p:cNvPr id="14" name="TextBox 14"/>
          <p:cNvSpPr txBox="1"/>
          <p:nvPr/>
        </p:nvSpPr>
        <p:spPr>
          <a:xfrm>
            <a:off x="4441321" y="6163387"/>
            <a:ext cx="9497482" cy="530283"/>
          </a:xfrm>
          <a:prstGeom prst="rect">
            <a:avLst/>
          </a:prstGeom>
        </p:spPr>
        <p:txBody>
          <a:bodyPr lIns="0" tIns="0" rIns="0" bIns="0" rtlCol="0" anchor="t">
            <a:spAutoFit/>
          </a:bodyPr>
          <a:lstStyle/>
          <a:p>
            <a:pPr algn="ctr">
              <a:lnSpc>
                <a:spcPts val="4213"/>
              </a:lnSpc>
            </a:pPr>
            <a:r>
              <a:rPr lang="en-US" sz="3053" spc="161">
                <a:solidFill>
                  <a:srgbClr val="231F20"/>
                </a:solidFill>
                <a:latin typeface="Montserrat Classic Bold"/>
              </a:rPr>
              <a:t>BHUPESH BORKAR</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grpSp>
        <p:nvGrpSpPr>
          <p:cNvPr id="3" name="Group 3"/>
          <p:cNvGrpSpPr/>
          <p:nvPr/>
        </p:nvGrpSpPr>
        <p:grpSpPr>
          <a:xfrm>
            <a:off x="504126" y="1541728"/>
            <a:ext cx="16659924" cy="2050869"/>
            <a:chOff x="0" y="0"/>
            <a:chExt cx="5686623" cy="700034"/>
          </a:xfrm>
        </p:grpSpPr>
        <p:sp>
          <p:nvSpPr>
            <p:cNvPr id="4" name="Freeform 4"/>
            <p:cNvSpPr/>
            <p:nvPr/>
          </p:nvSpPr>
          <p:spPr>
            <a:xfrm>
              <a:off x="0" y="0"/>
              <a:ext cx="5686623" cy="700034"/>
            </a:xfrm>
            <a:custGeom>
              <a:avLst/>
              <a:gdLst/>
              <a:ahLst/>
              <a:cxnLst/>
              <a:rect l="l" t="t" r="r" b="b"/>
              <a:pathLst>
                <a:path w="5686623" h="700034">
                  <a:moveTo>
                    <a:pt x="5112" y="0"/>
                  </a:moveTo>
                  <a:lnTo>
                    <a:pt x="5681511" y="0"/>
                  </a:lnTo>
                  <a:cubicBezTo>
                    <a:pt x="5684334" y="0"/>
                    <a:pt x="5686623" y="2289"/>
                    <a:pt x="5686623" y="5112"/>
                  </a:cubicBezTo>
                  <a:lnTo>
                    <a:pt x="5686623" y="694923"/>
                  </a:lnTo>
                  <a:cubicBezTo>
                    <a:pt x="5686623" y="697746"/>
                    <a:pt x="5684334" y="700034"/>
                    <a:pt x="5681511" y="700034"/>
                  </a:cubicBezTo>
                  <a:lnTo>
                    <a:pt x="5112" y="700034"/>
                  </a:lnTo>
                  <a:cubicBezTo>
                    <a:pt x="2289" y="700034"/>
                    <a:pt x="0" y="697746"/>
                    <a:pt x="0" y="694923"/>
                  </a:cubicBezTo>
                  <a:lnTo>
                    <a:pt x="0" y="5112"/>
                  </a:lnTo>
                  <a:cubicBezTo>
                    <a:pt x="0" y="2289"/>
                    <a:pt x="2289" y="0"/>
                    <a:pt x="5112" y="0"/>
                  </a:cubicBezTo>
                  <a:close/>
                </a:path>
              </a:pathLst>
            </a:custGeom>
            <a:solidFill>
              <a:srgbClr val="131211"/>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599376" y="222954"/>
            <a:ext cx="15629738" cy="848349"/>
          </a:xfrm>
          <a:prstGeom prst="rect">
            <a:avLst/>
          </a:prstGeom>
        </p:spPr>
        <p:txBody>
          <a:bodyPr lIns="0" tIns="0" rIns="0" bIns="0" rtlCol="0" anchor="t">
            <a:spAutoFit/>
          </a:bodyPr>
          <a:lstStyle/>
          <a:p>
            <a:pPr marL="0" lvl="0" indent="0">
              <a:lnSpc>
                <a:spcPts val="6842"/>
              </a:lnSpc>
              <a:spcBef>
                <a:spcPct val="0"/>
              </a:spcBef>
            </a:pPr>
            <a:r>
              <a:rPr lang="en-US" sz="4958" spc="173">
                <a:solidFill>
                  <a:srgbClr val="010101"/>
                </a:solidFill>
                <a:latin typeface="Archivo Black"/>
              </a:rPr>
              <a:t>DATA PROCESSING AND ANALYSIS</a:t>
            </a:r>
          </a:p>
        </p:txBody>
      </p:sp>
      <p:grpSp>
        <p:nvGrpSpPr>
          <p:cNvPr id="7" name="Group 7"/>
          <p:cNvGrpSpPr/>
          <p:nvPr/>
        </p:nvGrpSpPr>
        <p:grpSpPr>
          <a:xfrm>
            <a:off x="15405235" y="1541728"/>
            <a:ext cx="2381235" cy="2046374"/>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id="9" name="TextBox 9"/>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680019" y="1579325"/>
            <a:ext cx="14725216" cy="1898972"/>
          </a:xfrm>
          <a:prstGeom prst="rect">
            <a:avLst/>
          </a:prstGeom>
        </p:spPr>
        <p:txBody>
          <a:bodyPr lIns="0" tIns="0" rIns="0" bIns="0" rtlCol="0" anchor="t">
            <a:spAutoFit/>
          </a:bodyPr>
          <a:lstStyle/>
          <a:p>
            <a:pPr>
              <a:lnSpc>
                <a:spcPts val="3813"/>
              </a:lnSpc>
            </a:pPr>
            <a:r>
              <a:rPr lang="en-US" sz="2763" spc="270">
                <a:solidFill>
                  <a:srgbClr val="F2F4F5"/>
                </a:solidFill>
                <a:latin typeface="Montserrat Light"/>
              </a:rPr>
              <a:t>Industrial plants have various sensors, devices, like temperature sensors, pressure sensors, flow meters, PLCs (Programmable Logic Controllers), SCADA (Supervisory Control and Data Acquisition) systems that collect data. </a:t>
            </a:r>
          </a:p>
        </p:txBody>
      </p:sp>
      <p:grpSp>
        <p:nvGrpSpPr>
          <p:cNvPr id="11" name="Group 11"/>
          <p:cNvGrpSpPr/>
          <p:nvPr/>
        </p:nvGrpSpPr>
        <p:grpSpPr>
          <a:xfrm>
            <a:off x="1028700" y="4497472"/>
            <a:ext cx="16557418" cy="2046374"/>
            <a:chOff x="0" y="0"/>
            <a:chExt cx="4318851" cy="533778"/>
          </a:xfrm>
        </p:grpSpPr>
        <p:sp>
          <p:nvSpPr>
            <p:cNvPr id="12" name="Freeform 12"/>
            <p:cNvSpPr/>
            <p:nvPr/>
          </p:nvSpPr>
          <p:spPr>
            <a:xfrm>
              <a:off x="0" y="0"/>
              <a:ext cx="4318851" cy="533778"/>
            </a:xfrm>
            <a:custGeom>
              <a:avLst/>
              <a:gdLst/>
              <a:ahLst/>
              <a:cxnLst/>
              <a:rect l="l" t="t" r="r" b="b"/>
              <a:pathLst>
                <a:path w="4318851" h="533778">
                  <a:moveTo>
                    <a:pt x="5143" y="0"/>
                  </a:moveTo>
                  <a:lnTo>
                    <a:pt x="4313708" y="0"/>
                  </a:lnTo>
                  <a:cubicBezTo>
                    <a:pt x="4316549" y="0"/>
                    <a:pt x="4318851" y="2303"/>
                    <a:pt x="4318851" y="5143"/>
                  </a:cubicBezTo>
                  <a:lnTo>
                    <a:pt x="4318851" y="528635"/>
                  </a:lnTo>
                  <a:cubicBezTo>
                    <a:pt x="4318851" y="531475"/>
                    <a:pt x="4316549" y="533778"/>
                    <a:pt x="4313708" y="533778"/>
                  </a:cubicBezTo>
                  <a:lnTo>
                    <a:pt x="5143" y="533778"/>
                  </a:lnTo>
                  <a:cubicBezTo>
                    <a:pt x="3779" y="533778"/>
                    <a:pt x="2471" y="533236"/>
                    <a:pt x="1506" y="532271"/>
                  </a:cubicBezTo>
                  <a:cubicBezTo>
                    <a:pt x="542" y="531307"/>
                    <a:pt x="0" y="529999"/>
                    <a:pt x="0" y="528635"/>
                  </a:cubicBezTo>
                  <a:lnTo>
                    <a:pt x="0" y="5143"/>
                  </a:lnTo>
                  <a:cubicBezTo>
                    <a:pt x="0" y="3779"/>
                    <a:pt x="542" y="2471"/>
                    <a:pt x="1506" y="1506"/>
                  </a:cubicBezTo>
                  <a:cubicBezTo>
                    <a:pt x="2471" y="542"/>
                    <a:pt x="3779" y="0"/>
                    <a:pt x="5143" y="0"/>
                  </a:cubicBezTo>
                  <a:close/>
                </a:path>
              </a:pathLst>
            </a:custGeom>
            <a:solidFill>
              <a:srgbClr val="131211"/>
            </a:solidFill>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439117" y="4497472"/>
            <a:ext cx="2381235" cy="2046374"/>
            <a:chOff x="0" y="0"/>
            <a:chExt cx="812800" cy="698500"/>
          </a:xfrm>
        </p:grpSpPr>
        <p:sp>
          <p:nvSpPr>
            <p:cNvPr id="15" name="Freeform 1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id="16" name="TextBox 16"/>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680019" y="7211926"/>
            <a:ext cx="15468453" cy="2046374"/>
            <a:chOff x="0" y="0"/>
            <a:chExt cx="5279932" cy="698500"/>
          </a:xfrm>
        </p:grpSpPr>
        <p:sp>
          <p:nvSpPr>
            <p:cNvPr id="18" name="Freeform 18"/>
            <p:cNvSpPr/>
            <p:nvPr/>
          </p:nvSpPr>
          <p:spPr>
            <a:xfrm>
              <a:off x="0" y="0"/>
              <a:ext cx="5279932" cy="698500"/>
            </a:xfrm>
            <a:custGeom>
              <a:avLst/>
              <a:gdLst/>
              <a:ahLst/>
              <a:cxnLst/>
              <a:rect l="l" t="t" r="r" b="b"/>
              <a:pathLst>
                <a:path w="5279932" h="698500">
                  <a:moveTo>
                    <a:pt x="5505" y="0"/>
                  </a:moveTo>
                  <a:lnTo>
                    <a:pt x="5274426" y="0"/>
                  </a:lnTo>
                  <a:cubicBezTo>
                    <a:pt x="5277467" y="0"/>
                    <a:pt x="5279932" y="2465"/>
                    <a:pt x="5279932" y="5505"/>
                  </a:cubicBezTo>
                  <a:lnTo>
                    <a:pt x="5279932" y="692995"/>
                  </a:lnTo>
                  <a:cubicBezTo>
                    <a:pt x="5279932" y="696035"/>
                    <a:pt x="5277467" y="698500"/>
                    <a:pt x="5274426" y="698500"/>
                  </a:cubicBezTo>
                  <a:lnTo>
                    <a:pt x="5505" y="698500"/>
                  </a:lnTo>
                  <a:cubicBezTo>
                    <a:pt x="2465" y="698500"/>
                    <a:pt x="0" y="696035"/>
                    <a:pt x="0" y="692995"/>
                  </a:cubicBezTo>
                  <a:lnTo>
                    <a:pt x="0" y="5505"/>
                  </a:lnTo>
                  <a:cubicBezTo>
                    <a:pt x="0" y="2465"/>
                    <a:pt x="2465" y="0"/>
                    <a:pt x="5505" y="0"/>
                  </a:cubicBezTo>
                  <a:close/>
                </a:path>
              </a:pathLst>
            </a:custGeom>
            <a:solidFill>
              <a:srgbClr val="131211"/>
            </a:solidFill>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15155860" y="7211926"/>
            <a:ext cx="2381235" cy="2046374"/>
            <a:chOff x="0" y="0"/>
            <a:chExt cx="812800" cy="698500"/>
          </a:xfrm>
        </p:grpSpPr>
        <p:sp>
          <p:nvSpPr>
            <p:cNvPr id="21" name="Freeform 2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id="22" name="TextBox 22"/>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3" name="TextBox 23"/>
          <p:cNvSpPr txBox="1"/>
          <p:nvPr/>
        </p:nvSpPr>
        <p:spPr>
          <a:xfrm>
            <a:off x="855035" y="7330904"/>
            <a:ext cx="14300825" cy="2219928"/>
          </a:xfrm>
          <a:prstGeom prst="rect">
            <a:avLst/>
          </a:prstGeom>
        </p:spPr>
        <p:txBody>
          <a:bodyPr lIns="0" tIns="0" rIns="0" bIns="0" rtlCol="0" anchor="t">
            <a:spAutoFit/>
          </a:bodyPr>
          <a:lstStyle/>
          <a:p>
            <a:pPr>
              <a:lnSpc>
                <a:spcPts val="3569"/>
              </a:lnSpc>
            </a:pPr>
            <a:r>
              <a:rPr lang="en-US" sz="2586" spc="253">
                <a:solidFill>
                  <a:srgbClr val="F2F4F5"/>
                </a:solidFill>
                <a:latin typeface="Montserrat Light"/>
              </a:rPr>
              <a:t> These visualizations help users monitor the industrial plant's performance, track key metrics, and identify anomalies or trends. Reports can also be generated based on the analyzed data. It can also generate alerts or notifications based on predefined conditions. </a:t>
            </a:r>
          </a:p>
          <a:p>
            <a:pPr>
              <a:lnSpc>
                <a:spcPts val="3569"/>
              </a:lnSpc>
            </a:pPr>
            <a:endParaRPr lang="en-US" sz="2586" spc="253">
              <a:solidFill>
                <a:srgbClr val="F2F4F5"/>
              </a:solidFill>
              <a:latin typeface="Montserrat Light"/>
            </a:endParaRPr>
          </a:p>
        </p:txBody>
      </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49332" y="2028701"/>
            <a:ext cx="893040" cy="1072428"/>
          </a:xfrm>
          <a:prstGeom prst="rect">
            <a:avLst/>
          </a:prstGeom>
        </p:spPr>
      </p:pic>
      <p:pic>
        <p:nvPicPr>
          <p:cNvPr id="25" name="Picture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24630" y="7736145"/>
            <a:ext cx="1046664" cy="1064076"/>
          </a:xfrm>
          <a:prstGeom prst="rect">
            <a:avLst/>
          </a:prstGeom>
        </p:spPr>
      </p:pic>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39470" y="4985649"/>
            <a:ext cx="980529" cy="1070022"/>
          </a:xfrm>
          <a:prstGeom prst="rect">
            <a:avLst/>
          </a:prstGeom>
        </p:spPr>
      </p:pic>
      <p:sp>
        <p:nvSpPr>
          <p:cNvPr id="27" name="TextBox 27"/>
          <p:cNvSpPr txBox="1"/>
          <p:nvPr/>
        </p:nvSpPr>
        <p:spPr>
          <a:xfrm>
            <a:off x="2882765" y="4830763"/>
            <a:ext cx="14376535" cy="1358457"/>
          </a:xfrm>
          <a:prstGeom prst="rect">
            <a:avLst/>
          </a:prstGeom>
        </p:spPr>
        <p:txBody>
          <a:bodyPr lIns="0" tIns="0" rIns="0" bIns="0" rtlCol="0" anchor="t">
            <a:spAutoFit/>
          </a:bodyPr>
          <a:lstStyle/>
          <a:p>
            <a:pPr>
              <a:lnSpc>
                <a:spcPts val="3668"/>
              </a:lnSpc>
            </a:pPr>
            <a:r>
              <a:rPr lang="en-US" sz="2658" spc="260">
                <a:solidFill>
                  <a:srgbClr val="F2F4F5"/>
                </a:solidFill>
                <a:latin typeface="Montserrat Light"/>
              </a:rPr>
              <a:t>ThingWorx provides interfaces and APIs to receive and ingest data and provides visualization tools to create dashboards, charts, and graphs to present the processed data.</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91753" y="3983014"/>
            <a:ext cx="11070414" cy="6303986"/>
          </a:xfrm>
          <a:prstGeom prst="rect">
            <a:avLst/>
          </a:prstGeom>
        </p:spPr>
      </p:pic>
      <p:sp>
        <p:nvSpPr>
          <p:cNvPr id="3" name="TextBox 3"/>
          <p:cNvSpPr txBox="1"/>
          <p:nvPr/>
        </p:nvSpPr>
        <p:spPr>
          <a:xfrm>
            <a:off x="165921" y="88813"/>
            <a:ext cx="18122079" cy="1094740"/>
          </a:xfrm>
          <a:prstGeom prst="rect">
            <a:avLst/>
          </a:prstGeom>
        </p:spPr>
        <p:txBody>
          <a:bodyPr lIns="0" tIns="0" rIns="0" bIns="0" rtlCol="0" anchor="t">
            <a:spAutoFit/>
          </a:bodyPr>
          <a:lstStyle/>
          <a:p>
            <a:pPr marL="0" lvl="0" indent="0" algn="ctr">
              <a:lnSpc>
                <a:spcPts val="8959"/>
              </a:lnSpc>
              <a:spcBef>
                <a:spcPct val="0"/>
              </a:spcBef>
            </a:pPr>
            <a:r>
              <a:rPr lang="en-US" sz="6399">
                <a:solidFill>
                  <a:srgbClr val="000000"/>
                </a:solidFill>
                <a:latin typeface="Archivo Black"/>
              </a:rPr>
              <a:t>ThingWorx Foundation Data Model</a:t>
            </a:r>
          </a:p>
        </p:txBody>
      </p:sp>
      <p:sp>
        <p:nvSpPr>
          <p:cNvPr id="4" name="TextBox 4"/>
          <p:cNvSpPr txBox="1"/>
          <p:nvPr/>
        </p:nvSpPr>
        <p:spPr>
          <a:xfrm>
            <a:off x="0" y="1815134"/>
            <a:ext cx="18288000" cy="3181350"/>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A Data Model creates a uniform representation of all items that interact with one another. Building an IoT solution in Foundation begins with defining your Data Model, the collection of Entities that represent your connected devices, business processes, and your application.</a:t>
            </a:r>
          </a:p>
          <a:p>
            <a:pPr algn="ctr">
              <a:lnSpc>
                <a:spcPts val="4200"/>
              </a:lnSpc>
            </a:pPr>
            <a:r>
              <a:rPr lang="en-US" sz="3000">
                <a:solidFill>
                  <a:srgbClr val="000000"/>
                </a:solidFill>
                <a:latin typeface="Canva Sans"/>
              </a:rPr>
              <a:t>Entities are the highest-level objects created and maintained in Foundation, as explained below.</a:t>
            </a:r>
          </a:p>
          <a:p>
            <a:pPr algn="ctr">
              <a:lnSpc>
                <a:spcPts val="4200"/>
              </a:lnSpc>
            </a:pPr>
            <a:endParaRPr lang="en-US" sz="3000">
              <a:solidFill>
                <a:srgbClr val="000000"/>
              </a:solidFill>
              <a:latin typeface="Canva Sans"/>
            </a:endParaRPr>
          </a:p>
          <a:p>
            <a:pPr marL="0" lvl="0" indent="0" algn="ctr">
              <a:lnSpc>
                <a:spcPts val="4200"/>
              </a:lnSpc>
              <a:spcBef>
                <a:spcPct val="0"/>
              </a:spcBef>
            </a:pPr>
            <a:endParaRPr lang="en-US" sz="3000">
              <a:solidFill>
                <a:srgbClr val="000000"/>
              </a:solidFill>
              <a:latin typeface="Canva Sans"/>
            </a:endParaRPr>
          </a:p>
        </p:txBody>
      </p:sp>
      <p:grpSp>
        <p:nvGrpSpPr>
          <p:cNvPr id="5" name="Group 5"/>
          <p:cNvGrpSpPr/>
          <p:nvPr/>
        </p:nvGrpSpPr>
        <p:grpSpPr>
          <a:xfrm>
            <a:off x="-2386180" y="-264542"/>
            <a:ext cx="22404494" cy="1925275"/>
            <a:chOff x="0" y="0"/>
            <a:chExt cx="2546946" cy="218865"/>
          </a:xfrm>
        </p:grpSpPr>
        <p:sp>
          <p:nvSpPr>
            <p:cNvPr id="6" name="Freeform 6"/>
            <p:cNvSpPr/>
            <p:nvPr/>
          </p:nvSpPr>
          <p:spPr>
            <a:xfrm>
              <a:off x="0" y="0"/>
              <a:ext cx="2546946" cy="218865"/>
            </a:xfrm>
            <a:custGeom>
              <a:avLst/>
              <a:gdLst/>
              <a:ahLst/>
              <a:cxnLst/>
              <a:rect l="l" t="t" r="r" b="b"/>
              <a:pathLst>
                <a:path w="2546946" h="218865">
                  <a:moveTo>
                    <a:pt x="2343746" y="0"/>
                  </a:moveTo>
                  <a:lnTo>
                    <a:pt x="0" y="0"/>
                  </a:lnTo>
                  <a:lnTo>
                    <a:pt x="203200" y="218865"/>
                  </a:lnTo>
                  <a:lnTo>
                    <a:pt x="2546946" y="218865"/>
                  </a:lnTo>
                  <a:lnTo>
                    <a:pt x="2343746" y="0"/>
                  </a:lnTo>
                  <a:close/>
                </a:path>
              </a:pathLst>
            </a:custGeom>
            <a:solidFill>
              <a:srgbClr val="010101"/>
            </a:solidFill>
            <a:ln>
              <a:noFill/>
            </a:ln>
          </p:spPr>
        </p:sp>
        <p:sp>
          <p:nvSpPr>
            <p:cNvPr id="7" name="TextBox 7"/>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8" name="TextBox 8"/>
          <p:cNvSpPr txBox="1"/>
          <p:nvPr/>
        </p:nvSpPr>
        <p:spPr>
          <a:xfrm>
            <a:off x="2043060" y="370564"/>
            <a:ext cx="14671073"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THINGWORX FOUNDATION DATA MODEL</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grpSp>
        <p:nvGrpSpPr>
          <p:cNvPr id="3" name="Group 3"/>
          <p:cNvGrpSpPr/>
          <p:nvPr/>
        </p:nvGrpSpPr>
        <p:grpSpPr>
          <a:xfrm rot="-5400000">
            <a:off x="8599743" y="-3261333"/>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a:noFill/>
            </a:ln>
          </p:spPr>
        </p:sp>
        <p:sp>
          <p:nvSpPr>
            <p:cNvPr id="5" name="TextBox 5"/>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6" name="Picture 6"/>
          <p:cNvPicPr>
            <a:picLocks noChangeAspect="1"/>
          </p:cNvPicPr>
          <p:nvPr/>
        </p:nvPicPr>
        <p:blipFill>
          <a:blip r:embed="rId3"/>
          <a:srcRect t="21688" b="21688"/>
          <a:stretch>
            <a:fillRect/>
          </a:stretch>
        </p:blipFill>
        <p:spPr>
          <a:xfrm>
            <a:off x="0" y="6426924"/>
            <a:ext cx="18270100" cy="7467944"/>
          </a:xfrm>
          <a:prstGeom prst="rect">
            <a:avLst/>
          </a:prstGeom>
        </p:spPr>
      </p:pic>
      <p:grpSp>
        <p:nvGrpSpPr>
          <p:cNvPr id="7" name="Group 7"/>
          <p:cNvGrpSpPr/>
          <p:nvPr/>
        </p:nvGrpSpPr>
        <p:grpSpPr>
          <a:xfrm>
            <a:off x="314157" y="2534727"/>
            <a:ext cx="5627466" cy="4210536"/>
            <a:chOff x="0" y="0"/>
            <a:chExt cx="1257888" cy="941166"/>
          </a:xfrm>
        </p:grpSpPr>
        <p:sp>
          <p:nvSpPr>
            <p:cNvPr id="8" name="Freeform 8"/>
            <p:cNvSpPr/>
            <p:nvPr/>
          </p:nvSpPr>
          <p:spPr>
            <a:xfrm>
              <a:off x="0" y="0"/>
              <a:ext cx="1257888" cy="941166"/>
            </a:xfrm>
            <a:custGeom>
              <a:avLst/>
              <a:gdLst/>
              <a:ahLst/>
              <a:cxnLst/>
              <a:rect l="l" t="t" r="r" b="b"/>
              <a:pathLst>
                <a:path w="1257888" h="941166">
                  <a:moveTo>
                    <a:pt x="27515" y="0"/>
                  </a:moveTo>
                  <a:lnTo>
                    <a:pt x="1230373" y="0"/>
                  </a:lnTo>
                  <a:cubicBezTo>
                    <a:pt x="1237670" y="0"/>
                    <a:pt x="1244669" y="2899"/>
                    <a:pt x="1249829" y="8059"/>
                  </a:cubicBezTo>
                  <a:cubicBezTo>
                    <a:pt x="1254989" y="13219"/>
                    <a:pt x="1257888" y="20217"/>
                    <a:pt x="1257888" y="27515"/>
                  </a:cubicBezTo>
                  <a:lnTo>
                    <a:pt x="1257888" y="913652"/>
                  </a:lnTo>
                  <a:cubicBezTo>
                    <a:pt x="1257888" y="928848"/>
                    <a:pt x="1245569" y="941166"/>
                    <a:pt x="1230373" y="941166"/>
                  </a:cubicBezTo>
                  <a:lnTo>
                    <a:pt x="27515" y="941166"/>
                  </a:lnTo>
                  <a:cubicBezTo>
                    <a:pt x="20217" y="941166"/>
                    <a:pt x="13219" y="938268"/>
                    <a:pt x="8059" y="933107"/>
                  </a:cubicBezTo>
                  <a:cubicBezTo>
                    <a:pt x="2899" y="927948"/>
                    <a:pt x="0" y="920949"/>
                    <a:pt x="0" y="913652"/>
                  </a:cubicBezTo>
                  <a:lnTo>
                    <a:pt x="0" y="27515"/>
                  </a:lnTo>
                  <a:cubicBezTo>
                    <a:pt x="0" y="20217"/>
                    <a:pt x="2899" y="13219"/>
                    <a:pt x="8059" y="8059"/>
                  </a:cubicBezTo>
                  <a:cubicBezTo>
                    <a:pt x="13219" y="2899"/>
                    <a:pt x="20217" y="0"/>
                    <a:pt x="27515" y="0"/>
                  </a:cubicBezTo>
                  <a:close/>
                </a:path>
              </a:pathLst>
            </a:custGeom>
            <a:solidFill>
              <a:srgbClr val="FFFFFF"/>
            </a:solidFill>
            <a:ln w="38100">
              <a:solidFill>
                <a:srgbClr val="363636"/>
              </a:solidFill>
            </a:ln>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745300" y="2350482"/>
            <a:ext cx="185916" cy="184245"/>
            <a:chOff x="0" y="0"/>
            <a:chExt cx="320400" cy="317520"/>
          </a:xfrm>
        </p:grpSpPr>
        <p:sp>
          <p:nvSpPr>
            <p:cNvPr id="11" name="Freeform 11"/>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2" name="Group 12"/>
          <p:cNvGrpSpPr/>
          <p:nvPr/>
        </p:nvGrpSpPr>
        <p:grpSpPr>
          <a:xfrm>
            <a:off x="599305" y="2350482"/>
            <a:ext cx="1234566" cy="1324391"/>
            <a:chOff x="0" y="0"/>
            <a:chExt cx="2127600" cy="2282400"/>
          </a:xfrm>
        </p:grpSpPr>
        <p:sp>
          <p:nvSpPr>
            <p:cNvPr id="13" name="Freeform 13"/>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4" name="Group 14"/>
          <p:cNvGrpSpPr>
            <a:grpSpLocks noChangeAspect="1"/>
          </p:cNvGrpSpPr>
          <p:nvPr/>
        </p:nvGrpSpPr>
        <p:grpSpPr>
          <a:xfrm>
            <a:off x="534335" y="4044586"/>
            <a:ext cx="2421929" cy="2421929"/>
            <a:chOff x="0" y="0"/>
            <a:chExt cx="6350000" cy="6350000"/>
          </a:xfrm>
        </p:grpSpPr>
        <p:sp>
          <p:nvSpPr>
            <p:cNvPr id="15" name="Freeform 1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56059" r="-56059"/>
              </a:stretch>
            </a:blipFill>
          </p:spPr>
        </p:sp>
      </p:grpSp>
      <p:grpSp>
        <p:nvGrpSpPr>
          <p:cNvPr id="16" name="Group 16"/>
          <p:cNvGrpSpPr/>
          <p:nvPr/>
        </p:nvGrpSpPr>
        <p:grpSpPr>
          <a:xfrm>
            <a:off x="6370754" y="2534727"/>
            <a:ext cx="5596630" cy="4210536"/>
            <a:chOff x="0" y="0"/>
            <a:chExt cx="1250995" cy="941166"/>
          </a:xfrm>
        </p:grpSpPr>
        <p:sp>
          <p:nvSpPr>
            <p:cNvPr id="17" name="Freeform 17"/>
            <p:cNvSpPr/>
            <p:nvPr/>
          </p:nvSpPr>
          <p:spPr>
            <a:xfrm>
              <a:off x="0" y="0"/>
              <a:ext cx="1250995" cy="941166"/>
            </a:xfrm>
            <a:custGeom>
              <a:avLst/>
              <a:gdLst/>
              <a:ahLst/>
              <a:cxnLst/>
              <a:rect l="l" t="t" r="r" b="b"/>
              <a:pathLst>
                <a:path w="1250995" h="941166">
                  <a:moveTo>
                    <a:pt x="27666" y="0"/>
                  </a:moveTo>
                  <a:lnTo>
                    <a:pt x="1223329" y="0"/>
                  </a:lnTo>
                  <a:cubicBezTo>
                    <a:pt x="1230666" y="0"/>
                    <a:pt x="1237703" y="2915"/>
                    <a:pt x="1242892" y="8103"/>
                  </a:cubicBezTo>
                  <a:cubicBezTo>
                    <a:pt x="1248080" y="13292"/>
                    <a:pt x="1250995" y="20329"/>
                    <a:pt x="1250995" y="27666"/>
                  </a:cubicBezTo>
                  <a:lnTo>
                    <a:pt x="1250995" y="913500"/>
                  </a:lnTo>
                  <a:cubicBezTo>
                    <a:pt x="1250995" y="928780"/>
                    <a:pt x="1238609" y="941166"/>
                    <a:pt x="1223329" y="941166"/>
                  </a:cubicBezTo>
                  <a:lnTo>
                    <a:pt x="27666" y="941166"/>
                  </a:lnTo>
                  <a:cubicBezTo>
                    <a:pt x="20329" y="941166"/>
                    <a:pt x="13292" y="938252"/>
                    <a:pt x="8103" y="933063"/>
                  </a:cubicBezTo>
                  <a:cubicBezTo>
                    <a:pt x="2915" y="927875"/>
                    <a:pt x="0" y="920838"/>
                    <a:pt x="0" y="913500"/>
                  </a:cubicBezTo>
                  <a:lnTo>
                    <a:pt x="0" y="27666"/>
                  </a:lnTo>
                  <a:cubicBezTo>
                    <a:pt x="0" y="20329"/>
                    <a:pt x="2915" y="13292"/>
                    <a:pt x="8103" y="8103"/>
                  </a:cubicBezTo>
                  <a:cubicBezTo>
                    <a:pt x="13292" y="2915"/>
                    <a:pt x="20329" y="0"/>
                    <a:pt x="27666" y="0"/>
                  </a:cubicBezTo>
                  <a:close/>
                </a:path>
              </a:pathLst>
            </a:custGeom>
            <a:solidFill>
              <a:srgbClr val="FFFFFF"/>
            </a:solidFill>
            <a:ln w="38100">
              <a:solidFill>
                <a:srgbClr val="363636"/>
              </a:solidFill>
            </a:ln>
          </p:spPr>
        </p:sp>
        <p:sp>
          <p:nvSpPr>
            <p:cNvPr id="18" name="TextBox 1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8029991" y="2350482"/>
            <a:ext cx="185916" cy="184245"/>
            <a:chOff x="0" y="0"/>
            <a:chExt cx="320400" cy="317520"/>
          </a:xfrm>
        </p:grpSpPr>
        <p:sp>
          <p:nvSpPr>
            <p:cNvPr id="20" name="Freeform 20"/>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1" name="Group 21"/>
          <p:cNvGrpSpPr/>
          <p:nvPr/>
        </p:nvGrpSpPr>
        <p:grpSpPr>
          <a:xfrm>
            <a:off x="6883996" y="2350482"/>
            <a:ext cx="1234566" cy="1324391"/>
            <a:chOff x="0" y="0"/>
            <a:chExt cx="2127600" cy="2282400"/>
          </a:xfrm>
        </p:grpSpPr>
        <p:sp>
          <p:nvSpPr>
            <p:cNvPr id="22" name="Freeform 2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23" name="Group 23"/>
          <p:cNvGrpSpPr>
            <a:grpSpLocks noChangeAspect="1"/>
          </p:cNvGrpSpPr>
          <p:nvPr/>
        </p:nvGrpSpPr>
        <p:grpSpPr>
          <a:xfrm>
            <a:off x="6670896" y="4121976"/>
            <a:ext cx="2199361" cy="2199361"/>
            <a:chOff x="0" y="0"/>
            <a:chExt cx="6350000" cy="6350000"/>
          </a:xfrm>
        </p:grpSpPr>
        <p:sp>
          <p:nvSpPr>
            <p:cNvPr id="24" name="Freeform 2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38906" r="-38906"/>
              </a:stretch>
            </a:blipFill>
          </p:spPr>
        </p:sp>
      </p:grpSp>
      <p:grpSp>
        <p:nvGrpSpPr>
          <p:cNvPr id="25" name="Group 25"/>
          <p:cNvGrpSpPr/>
          <p:nvPr/>
        </p:nvGrpSpPr>
        <p:grpSpPr>
          <a:xfrm>
            <a:off x="12376054" y="2534727"/>
            <a:ext cx="5414155" cy="4210536"/>
            <a:chOff x="0" y="0"/>
            <a:chExt cx="1210207" cy="941166"/>
          </a:xfrm>
        </p:grpSpPr>
        <p:sp>
          <p:nvSpPr>
            <p:cNvPr id="26" name="Freeform 26"/>
            <p:cNvSpPr/>
            <p:nvPr/>
          </p:nvSpPr>
          <p:spPr>
            <a:xfrm>
              <a:off x="0" y="0"/>
              <a:ext cx="1210207" cy="941166"/>
            </a:xfrm>
            <a:custGeom>
              <a:avLst/>
              <a:gdLst/>
              <a:ahLst/>
              <a:cxnLst/>
              <a:rect l="l" t="t" r="r" b="b"/>
              <a:pathLst>
                <a:path w="1210207" h="941166">
                  <a:moveTo>
                    <a:pt x="28599" y="0"/>
                  </a:moveTo>
                  <a:lnTo>
                    <a:pt x="1181608" y="0"/>
                  </a:lnTo>
                  <a:cubicBezTo>
                    <a:pt x="1197403" y="0"/>
                    <a:pt x="1210207" y="12804"/>
                    <a:pt x="1210207" y="28599"/>
                  </a:cubicBezTo>
                  <a:lnTo>
                    <a:pt x="1210207" y="912568"/>
                  </a:lnTo>
                  <a:cubicBezTo>
                    <a:pt x="1210207" y="928362"/>
                    <a:pt x="1197403" y="941166"/>
                    <a:pt x="1181608" y="941166"/>
                  </a:cubicBezTo>
                  <a:lnTo>
                    <a:pt x="28599" y="941166"/>
                  </a:lnTo>
                  <a:cubicBezTo>
                    <a:pt x="12804" y="941166"/>
                    <a:pt x="0" y="928362"/>
                    <a:pt x="0" y="912568"/>
                  </a:cubicBezTo>
                  <a:lnTo>
                    <a:pt x="0" y="28599"/>
                  </a:lnTo>
                  <a:cubicBezTo>
                    <a:pt x="0" y="12804"/>
                    <a:pt x="12804" y="0"/>
                    <a:pt x="28599" y="0"/>
                  </a:cubicBezTo>
                  <a:close/>
                </a:path>
              </a:pathLst>
            </a:custGeom>
            <a:solidFill>
              <a:srgbClr val="FFFFFF"/>
            </a:solidFill>
            <a:ln w="38100">
              <a:solidFill>
                <a:srgbClr val="363636"/>
              </a:solidFill>
            </a:ln>
          </p:spPr>
        </p:sp>
        <p:sp>
          <p:nvSpPr>
            <p:cNvPr id="27" name="TextBox 2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28" name="Group 28"/>
          <p:cNvGrpSpPr/>
          <p:nvPr/>
        </p:nvGrpSpPr>
        <p:grpSpPr>
          <a:xfrm>
            <a:off x="13807197" y="2350482"/>
            <a:ext cx="185916" cy="184245"/>
            <a:chOff x="0" y="0"/>
            <a:chExt cx="320400" cy="317520"/>
          </a:xfrm>
        </p:grpSpPr>
        <p:sp>
          <p:nvSpPr>
            <p:cNvPr id="29" name="Freeform 29"/>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30" name="Group 30"/>
          <p:cNvGrpSpPr/>
          <p:nvPr/>
        </p:nvGrpSpPr>
        <p:grpSpPr>
          <a:xfrm>
            <a:off x="12661202" y="2350482"/>
            <a:ext cx="1234566" cy="1324391"/>
            <a:chOff x="0" y="0"/>
            <a:chExt cx="2127600" cy="2282400"/>
          </a:xfrm>
        </p:grpSpPr>
        <p:sp>
          <p:nvSpPr>
            <p:cNvPr id="31" name="Freeform 3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32" name="Group 32"/>
          <p:cNvGrpSpPr>
            <a:grpSpLocks noChangeAspect="1"/>
          </p:cNvGrpSpPr>
          <p:nvPr/>
        </p:nvGrpSpPr>
        <p:grpSpPr>
          <a:xfrm>
            <a:off x="12600514" y="3977895"/>
            <a:ext cx="2421929" cy="2421929"/>
            <a:chOff x="0" y="0"/>
            <a:chExt cx="6350000" cy="6350000"/>
          </a:xfrm>
        </p:grpSpPr>
        <p:sp>
          <p:nvSpPr>
            <p:cNvPr id="33" name="Freeform 3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58695" r="-58695"/>
              </a:stretch>
            </a:blipFill>
          </p:spPr>
        </p:sp>
      </p:grpSp>
      <p:sp>
        <p:nvSpPr>
          <p:cNvPr id="34" name="TextBox 34"/>
          <p:cNvSpPr txBox="1"/>
          <p:nvPr/>
        </p:nvSpPr>
        <p:spPr>
          <a:xfrm>
            <a:off x="4576738" y="201057"/>
            <a:ext cx="8904094" cy="898392"/>
          </a:xfrm>
          <a:prstGeom prst="rect">
            <a:avLst/>
          </a:prstGeom>
        </p:spPr>
        <p:txBody>
          <a:bodyPr lIns="0" tIns="0" rIns="0" bIns="0" rtlCol="0" anchor="t">
            <a:spAutoFit/>
          </a:bodyPr>
          <a:lstStyle/>
          <a:p>
            <a:pPr marL="0" lvl="0" indent="0" algn="ctr">
              <a:lnSpc>
                <a:spcPts val="7291"/>
              </a:lnSpc>
              <a:spcBef>
                <a:spcPct val="0"/>
              </a:spcBef>
            </a:pPr>
            <a:r>
              <a:rPr lang="en-US" sz="5283" u="none" spc="184">
                <a:solidFill>
                  <a:srgbClr val="010101"/>
                </a:solidFill>
                <a:latin typeface="Archivo Black"/>
              </a:rPr>
              <a:t> PROJECT</a:t>
            </a:r>
          </a:p>
        </p:txBody>
      </p:sp>
      <p:sp>
        <p:nvSpPr>
          <p:cNvPr id="35" name="TextBox 35"/>
          <p:cNvSpPr txBox="1"/>
          <p:nvPr/>
        </p:nvSpPr>
        <p:spPr>
          <a:xfrm>
            <a:off x="4531595" y="1061349"/>
            <a:ext cx="9134523" cy="335893"/>
          </a:xfrm>
          <a:prstGeom prst="rect">
            <a:avLst/>
          </a:prstGeom>
        </p:spPr>
        <p:txBody>
          <a:bodyPr lIns="0" tIns="0" rIns="0" bIns="0" rtlCol="0" anchor="t">
            <a:spAutoFit/>
          </a:bodyPr>
          <a:lstStyle/>
          <a:p>
            <a:pPr algn="ctr">
              <a:lnSpc>
                <a:spcPts val="2800"/>
              </a:lnSpc>
            </a:pPr>
            <a:r>
              <a:rPr lang="en-US" sz="2000">
                <a:solidFill>
                  <a:srgbClr val="100F0D"/>
                </a:solidFill>
                <a:latin typeface="Montserrat Light"/>
              </a:rPr>
              <a:t>These are few projects that I developed during the internship period.</a:t>
            </a:r>
          </a:p>
        </p:txBody>
      </p:sp>
      <p:sp>
        <p:nvSpPr>
          <p:cNvPr id="36" name="TextBox 36"/>
          <p:cNvSpPr txBox="1"/>
          <p:nvPr/>
        </p:nvSpPr>
        <p:spPr>
          <a:xfrm>
            <a:off x="2048624" y="2785959"/>
            <a:ext cx="3234812" cy="434283"/>
          </a:xfrm>
          <a:prstGeom prst="rect">
            <a:avLst/>
          </a:prstGeom>
        </p:spPr>
        <p:txBody>
          <a:bodyPr lIns="0" tIns="0" rIns="0" bIns="0" rtlCol="0" anchor="t">
            <a:spAutoFit/>
          </a:bodyPr>
          <a:lstStyle/>
          <a:p>
            <a:pPr marL="0" lvl="1" indent="0" algn="l">
              <a:lnSpc>
                <a:spcPts val="3526"/>
              </a:lnSpc>
              <a:spcBef>
                <a:spcPct val="0"/>
              </a:spcBef>
            </a:pPr>
            <a:r>
              <a:rPr lang="en-US" sz="2555" u="none" spc="250">
                <a:solidFill>
                  <a:srgbClr val="000000"/>
                </a:solidFill>
                <a:latin typeface="Montserrat Classic Bold"/>
              </a:rPr>
              <a:t>Project 1</a:t>
            </a:r>
          </a:p>
        </p:txBody>
      </p:sp>
      <p:sp>
        <p:nvSpPr>
          <p:cNvPr id="37" name="TextBox 37"/>
          <p:cNvSpPr txBox="1"/>
          <p:nvPr/>
        </p:nvSpPr>
        <p:spPr>
          <a:xfrm>
            <a:off x="3127890" y="4092227"/>
            <a:ext cx="2813733" cy="2552888"/>
          </a:xfrm>
          <a:prstGeom prst="rect">
            <a:avLst/>
          </a:prstGeom>
        </p:spPr>
        <p:txBody>
          <a:bodyPr lIns="0" tIns="0" rIns="0" bIns="0" rtlCol="0" anchor="t">
            <a:spAutoFit/>
          </a:bodyPr>
          <a:lstStyle/>
          <a:p>
            <a:pPr>
              <a:lnSpc>
                <a:spcPts val="2288"/>
              </a:lnSpc>
            </a:pPr>
            <a:r>
              <a:rPr lang="en-US" sz="1658" spc="162">
                <a:solidFill>
                  <a:srgbClr val="000000"/>
                </a:solidFill>
                <a:latin typeface="Montserrat Light"/>
              </a:rPr>
              <a:t>Car dashboard is an smart connected automated IoT project built on Thingworx where users can monitor their vehicle performance, see real time data and analyze it on a webpage.</a:t>
            </a:r>
          </a:p>
        </p:txBody>
      </p:sp>
      <p:sp>
        <p:nvSpPr>
          <p:cNvPr id="38" name="TextBox 38"/>
          <p:cNvSpPr txBox="1"/>
          <p:nvPr/>
        </p:nvSpPr>
        <p:spPr>
          <a:xfrm>
            <a:off x="2048624" y="3325273"/>
            <a:ext cx="3234812" cy="349600"/>
          </a:xfrm>
          <a:prstGeom prst="rect">
            <a:avLst/>
          </a:prstGeom>
        </p:spPr>
        <p:txBody>
          <a:bodyPr lIns="0" tIns="0" rIns="0" bIns="0" rtlCol="0" anchor="t">
            <a:spAutoFit/>
          </a:bodyPr>
          <a:lstStyle/>
          <a:p>
            <a:pPr algn="l">
              <a:lnSpc>
                <a:spcPts val="2875"/>
              </a:lnSpc>
              <a:spcBef>
                <a:spcPct val="0"/>
              </a:spcBef>
            </a:pPr>
            <a:r>
              <a:rPr lang="en-US" sz="2083" spc="204">
                <a:solidFill>
                  <a:srgbClr val="000000"/>
                </a:solidFill>
                <a:latin typeface="Montserrat Classic"/>
              </a:rPr>
              <a:t>CAR DASHBOARD</a:t>
            </a:r>
          </a:p>
        </p:txBody>
      </p:sp>
      <p:sp>
        <p:nvSpPr>
          <p:cNvPr id="39" name="TextBox 39"/>
          <p:cNvSpPr txBox="1"/>
          <p:nvPr/>
        </p:nvSpPr>
        <p:spPr>
          <a:xfrm>
            <a:off x="8333315" y="2785959"/>
            <a:ext cx="3234812" cy="434283"/>
          </a:xfrm>
          <a:prstGeom prst="rect">
            <a:avLst/>
          </a:prstGeom>
        </p:spPr>
        <p:txBody>
          <a:bodyPr lIns="0" tIns="0" rIns="0" bIns="0" rtlCol="0" anchor="t">
            <a:spAutoFit/>
          </a:bodyPr>
          <a:lstStyle/>
          <a:p>
            <a:pPr marL="0" lvl="1" indent="0" algn="l">
              <a:lnSpc>
                <a:spcPts val="3526"/>
              </a:lnSpc>
              <a:spcBef>
                <a:spcPct val="0"/>
              </a:spcBef>
            </a:pPr>
            <a:r>
              <a:rPr lang="en-US" sz="2555" u="none" spc="250">
                <a:solidFill>
                  <a:srgbClr val="000000"/>
                </a:solidFill>
                <a:latin typeface="Montserrat Classic Bold"/>
              </a:rPr>
              <a:t>Project 2</a:t>
            </a:r>
          </a:p>
        </p:txBody>
      </p:sp>
      <p:sp>
        <p:nvSpPr>
          <p:cNvPr id="40" name="TextBox 40"/>
          <p:cNvSpPr txBox="1"/>
          <p:nvPr/>
        </p:nvSpPr>
        <p:spPr>
          <a:xfrm>
            <a:off x="9098856" y="4142061"/>
            <a:ext cx="2561558" cy="2267047"/>
          </a:xfrm>
          <a:prstGeom prst="rect">
            <a:avLst/>
          </a:prstGeom>
        </p:spPr>
        <p:txBody>
          <a:bodyPr lIns="0" tIns="0" rIns="0" bIns="0" rtlCol="0" anchor="t">
            <a:spAutoFit/>
          </a:bodyPr>
          <a:lstStyle/>
          <a:p>
            <a:pPr>
              <a:lnSpc>
                <a:spcPts val="2294"/>
              </a:lnSpc>
            </a:pPr>
            <a:r>
              <a:rPr lang="en-US" sz="1662" spc="162">
                <a:solidFill>
                  <a:srgbClr val="000000"/>
                </a:solidFill>
                <a:latin typeface="Montserrat Light"/>
              </a:rPr>
              <a:t>Boiler Dashboard is a smart connected factory, multiple locations connected dashboard for monitoring and maintaining three Boiler plants.</a:t>
            </a:r>
          </a:p>
        </p:txBody>
      </p:sp>
      <p:sp>
        <p:nvSpPr>
          <p:cNvPr id="41" name="TextBox 41"/>
          <p:cNvSpPr txBox="1"/>
          <p:nvPr/>
        </p:nvSpPr>
        <p:spPr>
          <a:xfrm>
            <a:off x="8331799" y="3230023"/>
            <a:ext cx="3234812" cy="708737"/>
          </a:xfrm>
          <a:prstGeom prst="rect">
            <a:avLst/>
          </a:prstGeom>
        </p:spPr>
        <p:txBody>
          <a:bodyPr lIns="0" tIns="0" rIns="0" bIns="0" rtlCol="0" anchor="t">
            <a:spAutoFit/>
          </a:bodyPr>
          <a:lstStyle/>
          <a:p>
            <a:pPr algn="l">
              <a:lnSpc>
                <a:spcPts val="2875"/>
              </a:lnSpc>
              <a:spcBef>
                <a:spcPct val="0"/>
              </a:spcBef>
            </a:pPr>
            <a:r>
              <a:rPr lang="en-US" sz="2083" spc="204">
                <a:solidFill>
                  <a:srgbClr val="000000"/>
                </a:solidFill>
                <a:latin typeface="Montserrat Classic"/>
              </a:rPr>
              <a:t>BOILER PLANT MONITORING</a:t>
            </a:r>
          </a:p>
        </p:txBody>
      </p:sp>
      <p:sp>
        <p:nvSpPr>
          <p:cNvPr id="42" name="TextBox 42"/>
          <p:cNvSpPr txBox="1"/>
          <p:nvPr/>
        </p:nvSpPr>
        <p:spPr>
          <a:xfrm>
            <a:off x="14110522" y="2785959"/>
            <a:ext cx="3234812" cy="434283"/>
          </a:xfrm>
          <a:prstGeom prst="rect">
            <a:avLst/>
          </a:prstGeom>
        </p:spPr>
        <p:txBody>
          <a:bodyPr lIns="0" tIns="0" rIns="0" bIns="0" rtlCol="0" anchor="t">
            <a:spAutoFit/>
          </a:bodyPr>
          <a:lstStyle/>
          <a:p>
            <a:pPr marL="0" lvl="1" indent="0" algn="l">
              <a:lnSpc>
                <a:spcPts val="3526"/>
              </a:lnSpc>
              <a:spcBef>
                <a:spcPct val="0"/>
              </a:spcBef>
            </a:pPr>
            <a:r>
              <a:rPr lang="en-US" sz="2555" u="none" spc="250">
                <a:solidFill>
                  <a:srgbClr val="000000"/>
                </a:solidFill>
                <a:latin typeface="Montserrat Classic Bold"/>
              </a:rPr>
              <a:t>Project 3</a:t>
            </a:r>
          </a:p>
        </p:txBody>
      </p:sp>
      <p:sp>
        <p:nvSpPr>
          <p:cNvPr id="43" name="TextBox 43"/>
          <p:cNvSpPr txBox="1"/>
          <p:nvPr/>
        </p:nvSpPr>
        <p:spPr>
          <a:xfrm>
            <a:off x="15248358" y="4016011"/>
            <a:ext cx="2357708" cy="2478050"/>
          </a:xfrm>
          <a:prstGeom prst="rect">
            <a:avLst/>
          </a:prstGeom>
        </p:spPr>
        <p:txBody>
          <a:bodyPr lIns="0" tIns="0" rIns="0" bIns="0" rtlCol="0" anchor="t">
            <a:spAutoFit/>
          </a:bodyPr>
          <a:lstStyle/>
          <a:p>
            <a:pPr>
              <a:lnSpc>
                <a:spcPts val="2206"/>
              </a:lnSpc>
            </a:pPr>
            <a:r>
              <a:rPr lang="en-US" sz="1598" spc="156">
                <a:solidFill>
                  <a:srgbClr val="000000"/>
                </a:solidFill>
                <a:latin typeface="Montserrat Light"/>
              </a:rPr>
              <a:t>The Gym Monitoring project is an innovative system designed to track and analyze the fitness activities of individuals within a gym setting. </a:t>
            </a:r>
          </a:p>
        </p:txBody>
      </p:sp>
      <p:sp>
        <p:nvSpPr>
          <p:cNvPr id="44" name="TextBox 44"/>
          <p:cNvSpPr txBox="1"/>
          <p:nvPr/>
        </p:nvSpPr>
        <p:spPr>
          <a:xfrm>
            <a:off x="14109006" y="3325273"/>
            <a:ext cx="3234812" cy="349600"/>
          </a:xfrm>
          <a:prstGeom prst="rect">
            <a:avLst/>
          </a:prstGeom>
        </p:spPr>
        <p:txBody>
          <a:bodyPr lIns="0" tIns="0" rIns="0" bIns="0" rtlCol="0" anchor="t">
            <a:spAutoFit/>
          </a:bodyPr>
          <a:lstStyle/>
          <a:p>
            <a:pPr algn="l">
              <a:lnSpc>
                <a:spcPts val="2875"/>
              </a:lnSpc>
              <a:spcBef>
                <a:spcPct val="0"/>
              </a:spcBef>
            </a:pPr>
            <a:r>
              <a:rPr lang="en-US" sz="2083" spc="204">
                <a:solidFill>
                  <a:srgbClr val="000000"/>
                </a:solidFill>
                <a:latin typeface="Montserrat Classic"/>
              </a:rPr>
              <a:t>GYM DASHBOARD </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33" b="7833"/>
          <a:stretch>
            <a:fillRect/>
          </a:stretch>
        </p:blipFill>
        <p:spPr>
          <a:xfrm>
            <a:off x="0" y="0"/>
            <a:ext cx="18288000" cy="10287000"/>
          </a:xfrm>
          <a:prstGeom prst="rect">
            <a:avLst/>
          </a:prstGeom>
        </p:spPr>
      </p:pic>
      <p:grpSp>
        <p:nvGrpSpPr>
          <p:cNvPr id="3" name="Group 3"/>
          <p:cNvGrpSpPr/>
          <p:nvPr/>
        </p:nvGrpSpPr>
        <p:grpSpPr>
          <a:xfrm>
            <a:off x="589627" y="584353"/>
            <a:ext cx="17108747" cy="9201420"/>
            <a:chOff x="0" y="0"/>
            <a:chExt cx="4506007" cy="2423419"/>
          </a:xfrm>
        </p:grpSpPr>
        <p:sp>
          <p:nvSpPr>
            <p:cNvPr id="4" name="Freeform 4"/>
            <p:cNvSpPr/>
            <p:nvPr/>
          </p:nvSpPr>
          <p:spPr>
            <a:xfrm>
              <a:off x="0" y="0"/>
              <a:ext cx="4506008" cy="2423419"/>
            </a:xfrm>
            <a:custGeom>
              <a:avLst/>
              <a:gdLst/>
              <a:ahLst/>
              <a:cxnLst/>
              <a:rect l="l" t="t" r="r" b="b"/>
              <a:pathLst>
                <a:path w="4506008" h="2423419">
                  <a:moveTo>
                    <a:pt x="11313" y="0"/>
                  </a:moveTo>
                  <a:lnTo>
                    <a:pt x="4494695" y="0"/>
                  </a:lnTo>
                  <a:cubicBezTo>
                    <a:pt x="4497695" y="0"/>
                    <a:pt x="4500573" y="1192"/>
                    <a:pt x="4502694" y="3313"/>
                  </a:cubicBezTo>
                  <a:cubicBezTo>
                    <a:pt x="4504816" y="5435"/>
                    <a:pt x="4506008" y="8312"/>
                    <a:pt x="4506008" y="11313"/>
                  </a:cubicBezTo>
                  <a:lnTo>
                    <a:pt x="4506008" y="2412106"/>
                  </a:lnTo>
                  <a:cubicBezTo>
                    <a:pt x="4506008" y="2418354"/>
                    <a:pt x="4500943" y="2423419"/>
                    <a:pt x="4494695" y="2423419"/>
                  </a:cubicBezTo>
                  <a:lnTo>
                    <a:pt x="11313" y="2423419"/>
                  </a:lnTo>
                  <a:cubicBezTo>
                    <a:pt x="5065" y="2423419"/>
                    <a:pt x="0" y="2418354"/>
                    <a:pt x="0" y="2412106"/>
                  </a:cubicBezTo>
                  <a:lnTo>
                    <a:pt x="0" y="11313"/>
                  </a:lnTo>
                  <a:cubicBezTo>
                    <a:pt x="0" y="5065"/>
                    <a:pt x="5065" y="0"/>
                    <a:pt x="11313" y="0"/>
                  </a:cubicBezTo>
                  <a:close/>
                </a:path>
              </a:pathLst>
            </a:custGeom>
            <a:solidFill>
              <a:srgbClr val="FFFFFF">
                <a:alpha val="86667"/>
              </a:srgbClr>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028700" y="2015505"/>
            <a:ext cx="16230600" cy="7454319"/>
            <a:chOff x="0" y="0"/>
            <a:chExt cx="4274726" cy="1963277"/>
          </a:xfrm>
        </p:grpSpPr>
        <p:sp>
          <p:nvSpPr>
            <p:cNvPr id="7" name="Freeform 7"/>
            <p:cNvSpPr/>
            <p:nvPr/>
          </p:nvSpPr>
          <p:spPr>
            <a:xfrm>
              <a:off x="0" y="0"/>
              <a:ext cx="4274726" cy="1963277"/>
            </a:xfrm>
            <a:custGeom>
              <a:avLst/>
              <a:gdLst/>
              <a:ahLst/>
              <a:cxnLst/>
              <a:rect l="l" t="t" r="r" b="b"/>
              <a:pathLst>
                <a:path w="4274726" h="1963277">
                  <a:moveTo>
                    <a:pt x="9540" y="0"/>
                  </a:moveTo>
                  <a:lnTo>
                    <a:pt x="4265186" y="0"/>
                  </a:lnTo>
                  <a:cubicBezTo>
                    <a:pt x="4270455" y="0"/>
                    <a:pt x="4274726" y="4271"/>
                    <a:pt x="4274726" y="9540"/>
                  </a:cubicBezTo>
                  <a:lnTo>
                    <a:pt x="4274726" y="1953738"/>
                  </a:lnTo>
                  <a:cubicBezTo>
                    <a:pt x="4274726" y="1959006"/>
                    <a:pt x="4270455" y="1963277"/>
                    <a:pt x="4265186" y="1963277"/>
                  </a:cubicBezTo>
                  <a:lnTo>
                    <a:pt x="9540" y="1963277"/>
                  </a:lnTo>
                  <a:cubicBezTo>
                    <a:pt x="4271" y="1963277"/>
                    <a:pt x="0" y="1959006"/>
                    <a:pt x="0" y="1953738"/>
                  </a:cubicBezTo>
                  <a:lnTo>
                    <a:pt x="0" y="9540"/>
                  </a:lnTo>
                  <a:cubicBezTo>
                    <a:pt x="0" y="4271"/>
                    <a:pt x="4271" y="0"/>
                    <a:pt x="9540" y="0"/>
                  </a:cubicBezTo>
                  <a:close/>
                </a:path>
              </a:pathLst>
            </a:custGeom>
            <a:solidFill>
              <a:srgbClr val="000000">
                <a:alpha val="0"/>
              </a:srgbClr>
            </a:solidFill>
            <a:ln w="57150">
              <a:solidFill>
                <a:srgbClr val="000000"/>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144046" y="2183065"/>
            <a:ext cx="15902473" cy="7048881"/>
          </a:xfrm>
          <a:prstGeom prst="rect">
            <a:avLst/>
          </a:prstGeom>
        </p:spPr>
        <p:txBody>
          <a:bodyPr lIns="0" tIns="0" rIns="0" bIns="0" rtlCol="0" anchor="t">
            <a:spAutoFit/>
          </a:bodyPr>
          <a:lstStyle/>
          <a:p>
            <a:pPr marL="626111" lvl="1" indent="-313055" algn="ctr">
              <a:lnSpc>
                <a:spcPts val="4002"/>
              </a:lnSpc>
              <a:buFont typeface="Arial"/>
              <a:buChar char="•"/>
            </a:pPr>
            <a:r>
              <a:rPr lang="en-US" sz="2900" spc="284">
                <a:solidFill>
                  <a:srgbClr val="231F20"/>
                </a:solidFill>
                <a:latin typeface="Montserrat Light"/>
              </a:rPr>
              <a:t>Car dashboard is an smart connected automated IoT project built on Thingworx where users can monitor their vehicle performance, see real time data and analyze it on a webpage. </a:t>
            </a:r>
          </a:p>
          <a:p>
            <a:pPr marL="626111" lvl="1" indent="-313055" algn="ctr">
              <a:lnSpc>
                <a:spcPts val="4002"/>
              </a:lnSpc>
              <a:buFont typeface="Arial"/>
              <a:buChar char="•"/>
            </a:pPr>
            <a:r>
              <a:rPr lang="en-US" sz="2900" spc="284">
                <a:solidFill>
                  <a:srgbClr val="231F20"/>
                </a:solidFill>
                <a:latin typeface="Montserrat Light"/>
              </a:rPr>
              <a:t>The dashboard includes an RPM gauge, speedometer, fuel level indicator, voltage and temperature monitoring, allowing users to monitor the car's performance and vital parameters. With the ability to analyze data against different time stamps, users can gain valuable insights into the vehicle's behavior and diagnose any issues effectively.</a:t>
            </a:r>
          </a:p>
          <a:p>
            <a:pPr marL="626111" lvl="1" indent="-313055" algn="ctr">
              <a:lnSpc>
                <a:spcPts val="4002"/>
              </a:lnSpc>
              <a:buFont typeface="Arial"/>
              <a:buChar char="•"/>
            </a:pPr>
            <a:r>
              <a:rPr lang="en-US" sz="2900" spc="284">
                <a:solidFill>
                  <a:srgbClr val="231F20"/>
                </a:solidFill>
                <a:latin typeface="Montserrat Light"/>
              </a:rPr>
              <a:t>GPS for location monitoring, and start-stop functionality for engine control. By combining these features, the Car Dashboard project offers a professional solution for monitoring and optimizing the performance of a vehicle, enhancing the overall driving experience and promoting efficient maintenance practices.</a:t>
            </a:r>
          </a:p>
          <a:p>
            <a:pPr algn="ctr">
              <a:lnSpc>
                <a:spcPts val="4002"/>
              </a:lnSpc>
            </a:pPr>
            <a:endParaRPr lang="en-US" sz="2900" spc="284">
              <a:solidFill>
                <a:srgbClr val="231F20"/>
              </a:solidFill>
              <a:latin typeface="Montserrat Light"/>
            </a:endParaRPr>
          </a:p>
        </p:txBody>
      </p:sp>
      <p:sp>
        <p:nvSpPr>
          <p:cNvPr id="10" name="TextBox 10"/>
          <p:cNvSpPr txBox="1"/>
          <p:nvPr/>
        </p:nvSpPr>
        <p:spPr>
          <a:xfrm>
            <a:off x="2450959" y="933450"/>
            <a:ext cx="12952289"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PROJECT 1 - CAR DASHBOARD</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0" t="4026" r="232" b="2705"/>
          <a:stretch>
            <a:fillRect/>
          </a:stretch>
        </p:blipFill>
        <p:spPr>
          <a:xfrm>
            <a:off x="270289" y="4381042"/>
            <a:ext cx="12639054" cy="5589363"/>
          </a:xfrm>
          <a:prstGeom prst="rect">
            <a:avLst/>
          </a:prstGeom>
        </p:spPr>
      </p:pic>
      <p:pic>
        <p:nvPicPr>
          <p:cNvPr id="3" name="Picture 3"/>
          <p:cNvPicPr>
            <a:picLocks noChangeAspect="1"/>
          </p:cNvPicPr>
          <p:nvPr/>
        </p:nvPicPr>
        <p:blipFill>
          <a:blip r:embed="rId3"/>
          <a:srcRect t="6197" r="41979" b="3446"/>
          <a:stretch>
            <a:fillRect/>
          </a:stretch>
        </p:blipFill>
        <p:spPr>
          <a:xfrm>
            <a:off x="10518482" y="254267"/>
            <a:ext cx="7461380" cy="5462871"/>
          </a:xfrm>
          <a:prstGeom prst="rect">
            <a:avLst/>
          </a:prstGeom>
        </p:spPr>
      </p:pic>
      <p:sp>
        <p:nvSpPr>
          <p:cNvPr id="4" name="TextBox 4"/>
          <p:cNvSpPr txBox="1"/>
          <p:nvPr/>
        </p:nvSpPr>
        <p:spPr>
          <a:xfrm>
            <a:off x="270289" y="159017"/>
            <a:ext cx="6908040" cy="1644116"/>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PROJECT 1 - CAR DASHBOARD</a:t>
            </a:r>
          </a:p>
        </p:txBody>
      </p:sp>
      <p:sp>
        <p:nvSpPr>
          <p:cNvPr id="5" name="TextBox 5"/>
          <p:cNvSpPr txBox="1"/>
          <p:nvPr/>
        </p:nvSpPr>
        <p:spPr>
          <a:xfrm>
            <a:off x="666430" y="2153746"/>
            <a:ext cx="6115757" cy="579501"/>
          </a:xfrm>
          <a:prstGeom prst="rect">
            <a:avLst/>
          </a:prstGeom>
        </p:spPr>
        <p:txBody>
          <a:bodyPr lIns="0" tIns="0" rIns="0" bIns="0" rtlCol="0" anchor="t">
            <a:spAutoFit/>
          </a:bodyPr>
          <a:lstStyle/>
          <a:p>
            <a:pPr marL="0" lvl="0" indent="0" algn="ctr">
              <a:lnSpc>
                <a:spcPts val="4691"/>
              </a:lnSpc>
              <a:spcBef>
                <a:spcPct val="0"/>
              </a:spcBef>
            </a:pPr>
            <a:r>
              <a:rPr lang="en-US" sz="3399" spc="27">
                <a:solidFill>
                  <a:srgbClr val="010101"/>
                </a:solidFill>
                <a:latin typeface="Archivo Black"/>
              </a:rPr>
              <a:t>FRONTEND VIEW </a:t>
            </a:r>
          </a:p>
        </p:txBody>
      </p:sp>
      <p:sp>
        <p:nvSpPr>
          <p:cNvPr id="6" name="TextBox 6"/>
          <p:cNvSpPr txBox="1"/>
          <p:nvPr/>
        </p:nvSpPr>
        <p:spPr>
          <a:xfrm>
            <a:off x="13108019" y="7940264"/>
            <a:ext cx="4412014" cy="1832238"/>
          </a:xfrm>
          <a:prstGeom prst="rect">
            <a:avLst/>
          </a:prstGeom>
        </p:spPr>
        <p:txBody>
          <a:bodyPr lIns="0" tIns="0" rIns="0" bIns="0" rtlCol="0" anchor="t">
            <a:spAutoFit/>
          </a:bodyPr>
          <a:lstStyle/>
          <a:p>
            <a:pPr algn="ctr">
              <a:lnSpc>
                <a:spcPts val="7035"/>
              </a:lnSpc>
            </a:pPr>
            <a:r>
              <a:rPr lang="en-US" sz="6000" dirty="0">
                <a:solidFill>
                  <a:srgbClr val="0070C0"/>
                </a:solidFill>
                <a:latin typeface="Barlow SemiCondensed Bold Bold"/>
              </a:rPr>
              <a:t>&lt;- CAR RUNNING</a:t>
            </a:r>
          </a:p>
        </p:txBody>
      </p:sp>
      <p:sp>
        <p:nvSpPr>
          <p:cNvPr id="7" name="TextBox 7"/>
          <p:cNvSpPr txBox="1"/>
          <p:nvPr/>
        </p:nvSpPr>
        <p:spPr>
          <a:xfrm>
            <a:off x="3866833" y="3283886"/>
            <a:ext cx="6806010" cy="897682"/>
          </a:xfrm>
          <a:prstGeom prst="rect">
            <a:avLst/>
          </a:prstGeom>
        </p:spPr>
        <p:txBody>
          <a:bodyPr lIns="0" tIns="0" rIns="0" bIns="0" rtlCol="0" anchor="t">
            <a:spAutoFit/>
          </a:bodyPr>
          <a:lstStyle/>
          <a:p>
            <a:pPr algn="ctr">
              <a:lnSpc>
                <a:spcPts val="7035"/>
              </a:lnSpc>
            </a:pPr>
            <a:r>
              <a:rPr lang="en-US" sz="6000" dirty="0">
                <a:solidFill>
                  <a:srgbClr val="0070C0"/>
                </a:solidFill>
                <a:latin typeface="Barlow SemiCondensed Bold Bold"/>
              </a:rPr>
              <a:t>READY STATE -&gt;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0289" y="1888531"/>
            <a:ext cx="17147897" cy="8305173"/>
          </a:xfrm>
          <a:prstGeom prst="rect">
            <a:avLst/>
          </a:prstGeom>
        </p:spPr>
      </p:pic>
      <p:sp>
        <p:nvSpPr>
          <p:cNvPr id="3" name="TextBox 3"/>
          <p:cNvSpPr txBox="1"/>
          <p:nvPr/>
        </p:nvSpPr>
        <p:spPr>
          <a:xfrm>
            <a:off x="270289" y="159017"/>
            <a:ext cx="10416075"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PROJECT 1 - CAR DASHBOARD</a:t>
            </a:r>
          </a:p>
        </p:txBody>
      </p:sp>
      <p:sp>
        <p:nvSpPr>
          <p:cNvPr id="4" name="TextBox 4"/>
          <p:cNvSpPr txBox="1"/>
          <p:nvPr/>
        </p:nvSpPr>
        <p:spPr>
          <a:xfrm>
            <a:off x="1028700" y="1109005"/>
            <a:ext cx="8884940" cy="579501"/>
          </a:xfrm>
          <a:prstGeom prst="rect">
            <a:avLst/>
          </a:prstGeom>
        </p:spPr>
        <p:txBody>
          <a:bodyPr lIns="0" tIns="0" rIns="0" bIns="0" rtlCol="0" anchor="t">
            <a:spAutoFit/>
          </a:bodyPr>
          <a:lstStyle/>
          <a:p>
            <a:pPr marL="0" lvl="0" indent="0" algn="ctr">
              <a:lnSpc>
                <a:spcPts val="4691"/>
              </a:lnSpc>
              <a:spcBef>
                <a:spcPct val="0"/>
              </a:spcBef>
            </a:pPr>
            <a:r>
              <a:rPr lang="en-US" sz="3399" spc="27">
                <a:solidFill>
                  <a:srgbClr val="010101"/>
                </a:solidFill>
                <a:latin typeface="Archivo Black"/>
              </a:rPr>
              <a:t>BACKEND SERVICES - THINGWORX</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33" b="7833"/>
          <a:stretch>
            <a:fillRect/>
          </a:stretch>
        </p:blipFill>
        <p:spPr>
          <a:xfrm>
            <a:off x="0" y="0"/>
            <a:ext cx="18288000" cy="10287000"/>
          </a:xfrm>
          <a:prstGeom prst="rect">
            <a:avLst/>
          </a:prstGeom>
        </p:spPr>
      </p:pic>
      <p:grpSp>
        <p:nvGrpSpPr>
          <p:cNvPr id="3" name="Group 3"/>
          <p:cNvGrpSpPr/>
          <p:nvPr/>
        </p:nvGrpSpPr>
        <p:grpSpPr>
          <a:xfrm>
            <a:off x="589627" y="584353"/>
            <a:ext cx="17108747" cy="9201420"/>
            <a:chOff x="0" y="0"/>
            <a:chExt cx="4506007" cy="2423419"/>
          </a:xfrm>
        </p:grpSpPr>
        <p:sp>
          <p:nvSpPr>
            <p:cNvPr id="4" name="Freeform 4"/>
            <p:cNvSpPr/>
            <p:nvPr/>
          </p:nvSpPr>
          <p:spPr>
            <a:xfrm>
              <a:off x="0" y="0"/>
              <a:ext cx="4506008" cy="2423419"/>
            </a:xfrm>
            <a:custGeom>
              <a:avLst/>
              <a:gdLst/>
              <a:ahLst/>
              <a:cxnLst/>
              <a:rect l="l" t="t" r="r" b="b"/>
              <a:pathLst>
                <a:path w="4506008" h="2423419">
                  <a:moveTo>
                    <a:pt x="11313" y="0"/>
                  </a:moveTo>
                  <a:lnTo>
                    <a:pt x="4494695" y="0"/>
                  </a:lnTo>
                  <a:cubicBezTo>
                    <a:pt x="4497695" y="0"/>
                    <a:pt x="4500573" y="1192"/>
                    <a:pt x="4502694" y="3313"/>
                  </a:cubicBezTo>
                  <a:cubicBezTo>
                    <a:pt x="4504816" y="5435"/>
                    <a:pt x="4506008" y="8312"/>
                    <a:pt x="4506008" y="11313"/>
                  </a:cubicBezTo>
                  <a:lnTo>
                    <a:pt x="4506008" y="2412106"/>
                  </a:lnTo>
                  <a:cubicBezTo>
                    <a:pt x="4506008" y="2418354"/>
                    <a:pt x="4500943" y="2423419"/>
                    <a:pt x="4494695" y="2423419"/>
                  </a:cubicBezTo>
                  <a:lnTo>
                    <a:pt x="11313" y="2423419"/>
                  </a:lnTo>
                  <a:cubicBezTo>
                    <a:pt x="5065" y="2423419"/>
                    <a:pt x="0" y="2418354"/>
                    <a:pt x="0" y="2412106"/>
                  </a:cubicBezTo>
                  <a:lnTo>
                    <a:pt x="0" y="11313"/>
                  </a:lnTo>
                  <a:cubicBezTo>
                    <a:pt x="0" y="5065"/>
                    <a:pt x="5065" y="0"/>
                    <a:pt x="11313" y="0"/>
                  </a:cubicBezTo>
                  <a:close/>
                </a:path>
              </a:pathLst>
            </a:custGeom>
            <a:solidFill>
              <a:srgbClr val="FFFFFF">
                <a:alpha val="86667"/>
              </a:srgbClr>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028700" y="2015505"/>
            <a:ext cx="16230600" cy="7454319"/>
            <a:chOff x="0" y="0"/>
            <a:chExt cx="4274726" cy="1963277"/>
          </a:xfrm>
        </p:grpSpPr>
        <p:sp>
          <p:nvSpPr>
            <p:cNvPr id="7" name="Freeform 7"/>
            <p:cNvSpPr/>
            <p:nvPr/>
          </p:nvSpPr>
          <p:spPr>
            <a:xfrm>
              <a:off x="0" y="0"/>
              <a:ext cx="4274726" cy="1963277"/>
            </a:xfrm>
            <a:custGeom>
              <a:avLst/>
              <a:gdLst/>
              <a:ahLst/>
              <a:cxnLst/>
              <a:rect l="l" t="t" r="r" b="b"/>
              <a:pathLst>
                <a:path w="4274726" h="1963277">
                  <a:moveTo>
                    <a:pt x="9540" y="0"/>
                  </a:moveTo>
                  <a:lnTo>
                    <a:pt x="4265186" y="0"/>
                  </a:lnTo>
                  <a:cubicBezTo>
                    <a:pt x="4270455" y="0"/>
                    <a:pt x="4274726" y="4271"/>
                    <a:pt x="4274726" y="9540"/>
                  </a:cubicBezTo>
                  <a:lnTo>
                    <a:pt x="4274726" y="1953738"/>
                  </a:lnTo>
                  <a:cubicBezTo>
                    <a:pt x="4274726" y="1959006"/>
                    <a:pt x="4270455" y="1963277"/>
                    <a:pt x="4265186" y="1963277"/>
                  </a:cubicBezTo>
                  <a:lnTo>
                    <a:pt x="9540" y="1963277"/>
                  </a:lnTo>
                  <a:cubicBezTo>
                    <a:pt x="4271" y="1963277"/>
                    <a:pt x="0" y="1959006"/>
                    <a:pt x="0" y="1953738"/>
                  </a:cubicBezTo>
                  <a:lnTo>
                    <a:pt x="0" y="9540"/>
                  </a:lnTo>
                  <a:cubicBezTo>
                    <a:pt x="0" y="4271"/>
                    <a:pt x="4271" y="0"/>
                    <a:pt x="9540" y="0"/>
                  </a:cubicBezTo>
                  <a:close/>
                </a:path>
              </a:pathLst>
            </a:custGeom>
            <a:solidFill>
              <a:srgbClr val="000000">
                <a:alpha val="0"/>
              </a:srgbClr>
            </a:solidFill>
            <a:ln w="57150">
              <a:solidFill>
                <a:srgbClr val="000000"/>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144046" y="2173540"/>
            <a:ext cx="15751654" cy="7165848"/>
          </a:xfrm>
          <a:prstGeom prst="rect">
            <a:avLst/>
          </a:prstGeom>
        </p:spPr>
        <p:txBody>
          <a:bodyPr lIns="0" tIns="0" rIns="0" bIns="0" rtlCol="0" anchor="t">
            <a:spAutoFit/>
          </a:bodyPr>
          <a:lstStyle/>
          <a:p>
            <a:pPr marL="690881" lvl="1" indent="-345440" algn="ctr">
              <a:lnSpc>
                <a:spcPts val="4416"/>
              </a:lnSpc>
              <a:buFont typeface="Arial"/>
              <a:buChar char="•"/>
            </a:pPr>
            <a:r>
              <a:rPr lang="en-US" sz="3200" spc="48">
                <a:solidFill>
                  <a:srgbClr val="231F20"/>
                </a:solidFill>
                <a:latin typeface="Montserrat Light"/>
              </a:rPr>
              <a:t>Boiler Dashboard is a smart connected factory, multiple locations connected dashboard for monitoring and maintaining three Boiler plants. </a:t>
            </a:r>
          </a:p>
          <a:p>
            <a:pPr marL="690881" lvl="1" indent="-345440" algn="ctr">
              <a:lnSpc>
                <a:spcPts val="4416"/>
              </a:lnSpc>
              <a:buFont typeface="Arial"/>
              <a:buChar char="•"/>
            </a:pPr>
            <a:r>
              <a:rPr lang="en-US" sz="3200" spc="313">
                <a:solidFill>
                  <a:srgbClr val="231F20"/>
                </a:solidFill>
                <a:latin typeface="Montserrat Light"/>
              </a:rPr>
              <a:t>The IoT application utilizes a distributed architecture, consisting of three main components: the user interface, the data collection module, and the data analysis module.</a:t>
            </a:r>
          </a:p>
          <a:p>
            <a:pPr marL="690881" lvl="1" indent="-345440" algn="ctr">
              <a:lnSpc>
                <a:spcPts val="4416"/>
              </a:lnSpc>
              <a:buFont typeface="Arial"/>
              <a:buChar char="•"/>
            </a:pPr>
            <a:r>
              <a:rPr lang="en-US" sz="3200" spc="313">
                <a:solidFill>
                  <a:srgbClr val="231F20"/>
                </a:solidFill>
                <a:latin typeface="Montserrat Light"/>
              </a:rPr>
              <a:t>The boiler monitoring application offers the following features:</a:t>
            </a:r>
          </a:p>
          <a:p>
            <a:pPr marL="690881" lvl="1" indent="-345440" algn="ctr">
              <a:lnSpc>
                <a:spcPts val="4416"/>
              </a:lnSpc>
              <a:buFont typeface="Arial"/>
              <a:buChar char="•"/>
            </a:pPr>
            <a:r>
              <a:rPr lang="en-US" sz="3200" spc="12">
                <a:solidFill>
                  <a:srgbClr val="231F20"/>
                </a:solidFill>
                <a:latin typeface="Montserrat Light"/>
              </a:rPr>
              <a:t>Real-time monitoring of boiler plants with location-based categorization, allowing users to keep track of each boiler's performance.</a:t>
            </a:r>
          </a:p>
          <a:p>
            <a:pPr marL="690881" lvl="1" indent="-345440" algn="ctr">
              <a:lnSpc>
                <a:spcPts val="4416"/>
              </a:lnSpc>
              <a:buFont typeface="Arial"/>
              <a:buChar char="•"/>
            </a:pPr>
            <a:r>
              <a:rPr lang="en-US" sz="3200" spc="-6">
                <a:solidFill>
                  <a:srgbClr val="231F20"/>
                </a:solidFill>
                <a:latin typeface="Montserrat Light"/>
              </a:rPr>
              <a:t>Display of various statistics and performance indicators, such as temperature, pressure, and fuel consumption, for each individual boiler.</a:t>
            </a:r>
          </a:p>
          <a:p>
            <a:pPr marL="690881" lvl="1" indent="-345440" algn="ctr">
              <a:lnSpc>
                <a:spcPts val="4416"/>
              </a:lnSpc>
              <a:buFont typeface="Arial"/>
              <a:buChar char="•"/>
            </a:pPr>
            <a:r>
              <a:rPr lang="en-US" sz="3200" spc="35">
                <a:solidFill>
                  <a:srgbClr val="231F20"/>
                </a:solidFill>
                <a:latin typeface="Montserrat Light"/>
              </a:rPr>
              <a:t>Analysis of historical and real-time data to identify patterns, detect anomalies, and predict potential failures.</a:t>
            </a:r>
          </a:p>
        </p:txBody>
      </p:sp>
      <p:sp>
        <p:nvSpPr>
          <p:cNvPr id="10" name="TextBox 10"/>
          <p:cNvSpPr txBox="1"/>
          <p:nvPr/>
        </p:nvSpPr>
        <p:spPr>
          <a:xfrm>
            <a:off x="1144046" y="933450"/>
            <a:ext cx="16115254"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PROJECT 2 - BOILER PLANT MONITORING</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454"/>
          <a:stretch>
            <a:fillRect/>
          </a:stretch>
        </p:blipFill>
        <p:spPr>
          <a:xfrm>
            <a:off x="10594692" y="1175654"/>
            <a:ext cx="7382847" cy="3967846"/>
          </a:xfrm>
          <a:prstGeom prst="rect">
            <a:avLst/>
          </a:prstGeom>
        </p:spPr>
      </p:pic>
      <p:pic>
        <p:nvPicPr>
          <p:cNvPr id="3" name="Picture 3"/>
          <p:cNvPicPr>
            <a:picLocks noChangeAspect="1"/>
          </p:cNvPicPr>
          <p:nvPr/>
        </p:nvPicPr>
        <p:blipFill>
          <a:blip r:embed="rId3"/>
          <a:srcRect t="13003"/>
          <a:stretch>
            <a:fillRect/>
          </a:stretch>
        </p:blipFill>
        <p:spPr>
          <a:xfrm>
            <a:off x="0" y="3549922"/>
            <a:ext cx="10369613" cy="4686013"/>
          </a:xfrm>
          <a:prstGeom prst="rect">
            <a:avLst/>
          </a:prstGeom>
        </p:spPr>
      </p:pic>
      <p:pic>
        <p:nvPicPr>
          <p:cNvPr id="4" name="Picture 4"/>
          <p:cNvPicPr>
            <a:picLocks noChangeAspect="1"/>
          </p:cNvPicPr>
          <p:nvPr/>
        </p:nvPicPr>
        <p:blipFill>
          <a:blip r:embed="rId4"/>
          <a:srcRect t="4489"/>
          <a:stretch>
            <a:fillRect/>
          </a:stretch>
        </p:blipFill>
        <p:spPr>
          <a:xfrm>
            <a:off x="10594692" y="5892929"/>
            <a:ext cx="7382847" cy="3966390"/>
          </a:xfrm>
          <a:prstGeom prst="rect">
            <a:avLst/>
          </a:prstGeom>
        </p:spPr>
      </p:pic>
      <p:sp>
        <p:nvSpPr>
          <p:cNvPr id="5" name="TextBox 5"/>
          <p:cNvSpPr txBox="1"/>
          <p:nvPr/>
        </p:nvSpPr>
        <p:spPr>
          <a:xfrm>
            <a:off x="1028700" y="1276737"/>
            <a:ext cx="6115757" cy="579501"/>
          </a:xfrm>
          <a:prstGeom prst="rect">
            <a:avLst/>
          </a:prstGeom>
        </p:spPr>
        <p:txBody>
          <a:bodyPr lIns="0" tIns="0" rIns="0" bIns="0" rtlCol="0" anchor="t">
            <a:spAutoFit/>
          </a:bodyPr>
          <a:lstStyle/>
          <a:p>
            <a:pPr marL="0" lvl="0" indent="0" algn="ctr">
              <a:lnSpc>
                <a:spcPts val="4691"/>
              </a:lnSpc>
              <a:spcBef>
                <a:spcPct val="0"/>
              </a:spcBef>
            </a:pPr>
            <a:r>
              <a:rPr lang="en-US" sz="3399" spc="27">
                <a:solidFill>
                  <a:srgbClr val="010101"/>
                </a:solidFill>
                <a:latin typeface="Archivo Black"/>
              </a:rPr>
              <a:t>FRONTEND VIEW </a:t>
            </a:r>
          </a:p>
        </p:txBody>
      </p:sp>
      <p:sp>
        <p:nvSpPr>
          <p:cNvPr id="6" name="TextBox 6"/>
          <p:cNvSpPr txBox="1"/>
          <p:nvPr/>
        </p:nvSpPr>
        <p:spPr>
          <a:xfrm>
            <a:off x="270289" y="157205"/>
            <a:ext cx="15001216"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PROJECT 2 - BOILER PLANT MONITORING</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597"/>
          <a:stretch>
            <a:fillRect/>
          </a:stretch>
        </p:blipFill>
        <p:spPr>
          <a:xfrm>
            <a:off x="0" y="2835915"/>
            <a:ext cx="10420427" cy="5591998"/>
          </a:xfrm>
          <a:prstGeom prst="rect">
            <a:avLst/>
          </a:prstGeom>
        </p:spPr>
      </p:pic>
      <p:pic>
        <p:nvPicPr>
          <p:cNvPr id="3" name="Picture 3"/>
          <p:cNvPicPr>
            <a:picLocks noChangeAspect="1"/>
          </p:cNvPicPr>
          <p:nvPr/>
        </p:nvPicPr>
        <p:blipFill>
          <a:blip r:embed="rId3"/>
          <a:srcRect/>
          <a:stretch>
            <a:fillRect/>
          </a:stretch>
        </p:blipFill>
        <p:spPr>
          <a:xfrm>
            <a:off x="10829931" y="1432093"/>
            <a:ext cx="7129240" cy="4010197"/>
          </a:xfrm>
          <a:prstGeom prst="rect">
            <a:avLst/>
          </a:prstGeom>
        </p:spPr>
      </p:pic>
      <p:pic>
        <p:nvPicPr>
          <p:cNvPr id="4" name="Picture 4"/>
          <p:cNvPicPr>
            <a:picLocks noChangeAspect="1"/>
          </p:cNvPicPr>
          <p:nvPr/>
        </p:nvPicPr>
        <p:blipFill>
          <a:blip r:embed="rId4"/>
          <a:srcRect r="4063"/>
          <a:stretch>
            <a:fillRect/>
          </a:stretch>
        </p:blipFill>
        <p:spPr>
          <a:xfrm>
            <a:off x="10829931" y="5783718"/>
            <a:ext cx="7274558" cy="4102357"/>
          </a:xfrm>
          <a:prstGeom prst="rect">
            <a:avLst/>
          </a:prstGeom>
        </p:spPr>
      </p:pic>
      <p:sp>
        <p:nvSpPr>
          <p:cNvPr id="5" name="TextBox 5"/>
          <p:cNvSpPr txBox="1"/>
          <p:nvPr/>
        </p:nvSpPr>
        <p:spPr>
          <a:xfrm>
            <a:off x="1028700" y="1109005"/>
            <a:ext cx="8884940" cy="579501"/>
          </a:xfrm>
          <a:prstGeom prst="rect">
            <a:avLst/>
          </a:prstGeom>
        </p:spPr>
        <p:txBody>
          <a:bodyPr lIns="0" tIns="0" rIns="0" bIns="0" rtlCol="0" anchor="t">
            <a:spAutoFit/>
          </a:bodyPr>
          <a:lstStyle/>
          <a:p>
            <a:pPr marL="0" lvl="0" indent="0" algn="ctr">
              <a:lnSpc>
                <a:spcPts val="4691"/>
              </a:lnSpc>
              <a:spcBef>
                <a:spcPct val="0"/>
              </a:spcBef>
            </a:pPr>
            <a:r>
              <a:rPr lang="en-US" sz="3399" spc="27">
                <a:solidFill>
                  <a:srgbClr val="010101"/>
                </a:solidFill>
                <a:latin typeface="Archivo Black"/>
              </a:rPr>
              <a:t>BACKEND SERVICES - THINGWORX</a:t>
            </a:r>
          </a:p>
        </p:txBody>
      </p:sp>
      <p:sp>
        <p:nvSpPr>
          <p:cNvPr id="6" name="TextBox 6"/>
          <p:cNvSpPr txBox="1"/>
          <p:nvPr/>
        </p:nvSpPr>
        <p:spPr>
          <a:xfrm>
            <a:off x="270289" y="166730"/>
            <a:ext cx="14355896" cy="774935"/>
          </a:xfrm>
          <a:prstGeom prst="rect">
            <a:avLst/>
          </a:prstGeom>
        </p:spPr>
        <p:txBody>
          <a:bodyPr lIns="0" tIns="0" rIns="0" bIns="0" rtlCol="0" anchor="t">
            <a:spAutoFit/>
          </a:bodyPr>
          <a:lstStyle/>
          <a:p>
            <a:pPr marL="0" lvl="0" indent="0" algn="ctr">
              <a:lnSpc>
                <a:spcPts val="6267"/>
              </a:lnSpc>
              <a:spcBef>
                <a:spcPct val="0"/>
              </a:spcBef>
            </a:pPr>
            <a:r>
              <a:rPr lang="en-US" sz="4541" spc="36">
                <a:solidFill>
                  <a:srgbClr val="010101"/>
                </a:solidFill>
                <a:latin typeface="Archivo Black"/>
              </a:rPr>
              <a:t>PROJECT 2 - BOILER PLANT MONITORING</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45" b="7845"/>
          <a:stretch>
            <a:fillRect/>
          </a:stretch>
        </p:blipFill>
        <p:spPr>
          <a:xfrm>
            <a:off x="0" y="0"/>
            <a:ext cx="18288000" cy="10287000"/>
          </a:xfrm>
          <a:prstGeom prst="rect">
            <a:avLst/>
          </a:prstGeom>
        </p:spPr>
      </p:pic>
      <p:grpSp>
        <p:nvGrpSpPr>
          <p:cNvPr id="3" name="Group 3"/>
          <p:cNvGrpSpPr/>
          <p:nvPr/>
        </p:nvGrpSpPr>
        <p:grpSpPr>
          <a:xfrm>
            <a:off x="589627" y="584353"/>
            <a:ext cx="17108747" cy="9201420"/>
            <a:chOff x="0" y="0"/>
            <a:chExt cx="4506007" cy="2423419"/>
          </a:xfrm>
        </p:grpSpPr>
        <p:sp>
          <p:nvSpPr>
            <p:cNvPr id="4" name="Freeform 4"/>
            <p:cNvSpPr/>
            <p:nvPr/>
          </p:nvSpPr>
          <p:spPr>
            <a:xfrm>
              <a:off x="0" y="0"/>
              <a:ext cx="4506008" cy="2423419"/>
            </a:xfrm>
            <a:custGeom>
              <a:avLst/>
              <a:gdLst/>
              <a:ahLst/>
              <a:cxnLst/>
              <a:rect l="l" t="t" r="r" b="b"/>
              <a:pathLst>
                <a:path w="4506008" h="2423419">
                  <a:moveTo>
                    <a:pt x="11313" y="0"/>
                  </a:moveTo>
                  <a:lnTo>
                    <a:pt x="4494695" y="0"/>
                  </a:lnTo>
                  <a:cubicBezTo>
                    <a:pt x="4497695" y="0"/>
                    <a:pt x="4500573" y="1192"/>
                    <a:pt x="4502694" y="3313"/>
                  </a:cubicBezTo>
                  <a:cubicBezTo>
                    <a:pt x="4504816" y="5435"/>
                    <a:pt x="4506008" y="8312"/>
                    <a:pt x="4506008" y="11313"/>
                  </a:cubicBezTo>
                  <a:lnTo>
                    <a:pt x="4506008" y="2412106"/>
                  </a:lnTo>
                  <a:cubicBezTo>
                    <a:pt x="4506008" y="2418354"/>
                    <a:pt x="4500943" y="2423419"/>
                    <a:pt x="4494695" y="2423419"/>
                  </a:cubicBezTo>
                  <a:lnTo>
                    <a:pt x="11313" y="2423419"/>
                  </a:lnTo>
                  <a:cubicBezTo>
                    <a:pt x="5065" y="2423419"/>
                    <a:pt x="0" y="2418354"/>
                    <a:pt x="0" y="2412106"/>
                  </a:cubicBezTo>
                  <a:lnTo>
                    <a:pt x="0" y="11313"/>
                  </a:lnTo>
                  <a:cubicBezTo>
                    <a:pt x="0" y="5065"/>
                    <a:pt x="5065" y="0"/>
                    <a:pt x="11313" y="0"/>
                  </a:cubicBezTo>
                  <a:close/>
                </a:path>
              </a:pathLst>
            </a:custGeom>
            <a:solidFill>
              <a:srgbClr val="FFFFFF">
                <a:alpha val="86667"/>
              </a:srgbClr>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028700" y="2015505"/>
            <a:ext cx="16230600" cy="7454319"/>
            <a:chOff x="0" y="0"/>
            <a:chExt cx="4274726" cy="1963277"/>
          </a:xfrm>
        </p:grpSpPr>
        <p:sp>
          <p:nvSpPr>
            <p:cNvPr id="7" name="Freeform 7"/>
            <p:cNvSpPr/>
            <p:nvPr/>
          </p:nvSpPr>
          <p:spPr>
            <a:xfrm>
              <a:off x="0" y="0"/>
              <a:ext cx="4274726" cy="1963277"/>
            </a:xfrm>
            <a:custGeom>
              <a:avLst/>
              <a:gdLst/>
              <a:ahLst/>
              <a:cxnLst/>
              <a:rect l="l" t="t" r="r" b="b"/>
              <a:pathLst>
                <a:path w="4274726" h="1963277">
                  <a:moveTo>
                    <a:pt x="9540" y="0"/>
                  </a:moveTo>
                  <a:lnTo>
                    <a:pt x="4265186" y="0"/>
                  </a:lnTo>
                  <a:cubicBezTo>
                    <a:pt x="4270455" y="0"/>
                    <a:pt x="4274726" y="4271"/>
                    <a:pt x="4274726" y="9540"/>
                  </a:cubicBezTo>
                  <a:lnTo>
                    <a:pt x="4274726" y="1953738"/>
                  </a:lnTo>
                  <a:cubicBezTo>
                    <a:pt x="4274726" y="1959006"/>
                    <a:pt x="4270455" y="1963277"/>
                    <a:pt x="4265186" y="1963277"/>
                  </a:cubicBezTo>
                  <a:lnTo>
                    <a:pt x="9540" y="1963277"/>
                  </a:lnTo>
                  <a:cubicBezTo>
                    <a:pt x="4271" y="1963277"/>
                    <a:pt x="0" y="1959006"/>
                    <a:pt x="0" y="1953738"/>
                  </a:cubicBezTo>
                  <a:lnTo>
                    <a:pt x="0" y="9540"/>
                  </a:lnTo>
                  <a:cubicBezTo>
                    <a:pt x="0" y="4271"/>
                    <a:pt x="4271" y="0"/>
                    <a:pt x="9540" y="0"/>
                  </a:cubicBezTo>
                  <a:close/>
                </a:path>
              </a:pathLst>
            </a:custGeom>
            <a:solidFill>
              <a:srgbClr val="000000">
                <a:alpha val="0"/>
              </a:srgbClr>
            </a:solidFill>
            <a:ln w="57150">
              <a:solidFill>
                <a:srgbClr val="000000"/>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245591" y="2282960"/>
            <a:ext cx="15694288" cy="7064215"/>
          </a:xfrm>
          <a:prstGeom prst="rect">
            <a:avLst/>
          </a:prstGeom>
        </p:spPr>
        <p:txBody>
          <a:bodyPr lIns="0" tIns="0" rIns="0" bIns="0" rtlCol="0" anchor="t">
            <a:spAutoFit/>
          </a:bodyPr>
          <a:lstStyle/>
          <a:p>
            <a:pPr marL="629621" lvl="1" indent="-314810" algn="ctr">
              <a:lnSpc>
                <a:spcPts val="4024"/>
              </a:lnSpc>
              <a:buFont typeface="Arial"/>
              <a:buChar char="•"/>
            </a:pPr>
            <a:r>
              <a:rPr lang="en-US" sz="2916" spc="285">
                <a:solidFill>
                  <a:srgbClr val="231F20"/>
                </a:solidFill>
                <a:latin typeface="Montserrat Light"/>
              </a:rPr>
              <a:t>The Gym Monitoring project is an innovative system designed to track and analyze the fitness activities of individuals within a gym setting. The project encompasses two main components: personal fitness monitoring and gym machine interface.</a:t>
            </a:r>
          </a:p>
          <a:p>
            <a:pPr algn="ctr">
              <a:lnSpc>
                <a:spcPts val="4024"/>
              </a:lnSpc>
            </a:pPr>
            <a:endParaRPr lang="en-US" sz="2916" spc="285">
              <a:solidFill>
                <a:srgbClr val="231F20"/>
              </a:solidFill>
              <a:latin typeface="Montserrat Light"/>
            </a:endParaRPr>
          </a:p>
          <a:p>
            <a:pPr marL="629621" lvl="1" indent="-314810" algn="ctr">
              <a:lnSpc>
                <a:spcPts val="4024"/>
              </a:lnSpc>
              <a:buFont typeface="Arial"/>
              <a:buChar char="•"/>
            </a:pPr>
            <a:r>
              <a:rPr lang="en-US" sz="2916" spc="285">
                <a:solidFill>
                  <a:srgbClr val="231F20"/>
                </a:solidFill>
                <a:latin typeface="Montserrat Light"/>
              </a:rPr>
              <a:t>Gym Monitoring project offers a holistic solution for both individuals and gym administrators. It empowers users to monitor their personal fitness levels, set targets, and track their progress over time. Simultaneously, the gym machine interface facilitates effective resource management and allows administrators to optimize machine usage based on real-time data. By combining personal fitness monitoring, machine tracking, and performance metrics, this project enhances the gym experience, promotes accountability, and supports individuals in achieving their fitness goals.</a:t>
            </a:r>
          </a:p>
        </p:txBody>
      </p:sp>
      <p:sp>
        <p:nvSpPr>
          <p:cNvPr id="10" name="TextBox 10"/>
          <p:cNvSpPr txBox="1"/>
          <p:nvPr/>
        </p:nvSpPr>
        <p:spPr>
          <a:xfrm>
            <a:off x="2450959" y="933450"/>
            <a:ext cx="12952289"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PROJECT 3 - GYM DASHBOARD</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srcRect t="46379"/>
          <a:stretch>
            <a:fillRect/>
          </a:stretch>
        </p:blipFill>
        <p:spPr>
          <a:xfrm rot="2925483">
            <a:off x="5978889" y="4633519"/>
            <a:ext cx="15026802" cy="1591351"/>
          </a:xfrm>
          <a:prstGeom prst="rect">
            <a:avLst/>
          </a:prstGeom>
        </p:spPr>
      </p:pic>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2286686" y="7835362"/>
            <a:ext cx="1828744" cy="1828744"/>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713445" y="8234768"/>
            <a:ext cx="1043208" cy="1029931"/>
          </a:xfrm>
          <a:prstGeom prst="rect">
            <a:avLst/>
          </a:prstGeom>
        </p:spPr>
      </p:pic>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a:noFill/>
            </a:ln>
          </p:spPr>
        </p:sp>
        <p:sp>
          <p:nvSpPr>
            <p:cNvPr id="13" name="TextBox 13"/>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14" name="Picture 14"/>
          <p:cNvPicPr>
            <a:picLocks noChangeAspect="1"/>
          </p:cNvPicPr>
          <p:nvPr/>
        </p:nvPicPr>
        <p:blipFill>
          <a:blip r:embed="rId3"/>
          <a:srcRect t="46379"/>
          <a:stretch>
            <a:fillRect/>
          </a:stretch>
        </p:blipFill>
        <p:spPr>
          <a:xfrm>
            <a:off x="3136031" y="6962906"/>
            <a:ext cx="8238418" cy="872455"/>
          </a:xfrm>
          <a:prstGeom prst="rect">
            <a:avLst/>
          </a:prstGeom>
        </p:spPr>
      </p:pic>
      <p:grpSp>
        <p:nvGrpSpPr>
          <p:cNvPr id="15" name="Group 15"/>
          <p:cNvGrpSpPr/>
          <p:nvPr/>
        </p:nvGrpSpPr>
        <p:grpSpPr>
          <a:xfrm>
            <a:off x="2309077" y="4166748"/>
            <a:ext cx="9065372" cy="2909581"/>
            <a:chOff x="0" y="0"/>
            <a:chExt cx="1569119" cy="503617"/>
          </a:xfrm>
        </p:grpSpPr>
        <p:sp>
          <p:nvSpPr>
            <p:cNvPr id="16" name="Freeform 16"/>
            <p:cNvSpPr/>
            <p:nvPr/>
          </p:nvSpPr>
          <p:spPr>
            <a:xfrm>
              <a:off x="0" y="0"/>
              <a:ext cx="1569119" cy="503617"/>
            </a:xfrm>
            <a:custGeom>
              <a:avLst/>
              <a:gdLst/>
              <a:ahLst/>
              <a:cxnLst/>
              <a:rect l="l" t="t" r="r" b="b"/>
              <a:pathLst>
                <a:path w="1569119" h="503617">
                  <a:moveTo>
                    <a:pt x="11102" y="0"/>
                  </a:moveTo>
                  <a:lnTo>
                    <a:pt x="1558017" y="0"/>
                  </a:lnTo>
                  <a:cubicBezTo>
                    <a:pt x="1564148" y="0"/>
                    <a:pt x="1569119" y="4971"/>
                    <a:pt x="1569119" y="11102"/>
                  </a:cubicBezTo>
                  <a:lnTo>
                    <a:pt x="1569119" y="492515"/>
                  </a:lnTo>
                  <a:cubicBezTo>
                    <a:pt x="1569119" y="498647"/>
                    <a:pt x="1564148" y="503617"/>
                    <a:pt x="1558017" y="503617"/>
                  </a:cubicBezTo>
                  <a:lnTo>
                    <a:pt x="11102" y="503617"/>
                  </a:lnTo>
                  <a:cubicBezTo>
                    <a:pt x="4971" y="503617"/>
                    <a:pt x="0" y="498647"/>
                    <a:pt x="0" y="492515"/>
                  </a:cubicBezTo>
                  <a:lnTo>
                    <a:pt x="0" y="11102"/>
                  </a:lnTo>
                  <a:cubicBezTo>
                    <a:pt x="0" y="4971"/>
                    <a:pt x="4971" y="0"/>
                    <a:pt x="11102" y="0"/>
                  </a:cubicBezTo>
                  <a:close/>
                </a:path>
              </a:pathLst>
            </a:custGeom>
            <a:solidFill>
              <a:srgbClr val="100F0D"/>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903"/>
                </a:lnSpc>
              </a:pPr>
              <a:endParaRPr/>
            </a:p>
          </p:txBody>
        </p:sp>
      </p:grpSp>
      <p:grpSp>
        <p:nvGrpSpPr>
          <p:cNvPr id="18" name="Group 18"/>
          <p:cNvGrpSpPr>
            <a:grpSpLocks noChangeAspect="1"/>
          </p:cNvGrpSpPr>
          <p:nvPr/>
        </p:nvGrpSpPr>
        <p:grpSpPr>
          <a:xfrm>
            <a:off x="500444" y="3819971"/>
            <a:ext cx="3617265" cy="3603135"/>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416" r="-2416"/>
              </a:stretch>
            </a:blipFill>
          </p:spPr>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00F0D"/>
            </a:solidFill>
          </p:spPr>
        </p:sp>
      </p:grpSp>
      <p:sp>
        <p:nvSpPr>
          <p:cNvPr id="21" name="TextBox 21"/>
          <p:cNvSpPr txBox="1"/>
          <p:nvPr/>
        </p:nvSpPr>
        <p:spPr>
          <a:xfrm>
            <a:off x="4614912" y="7997874"/>
            <a:ext cx="7067387" cy="1576508"/>
          </a:xfrm>
          <a:prstGeom prst="rect">
            <a:avLst/>
          </a:prstGeom>
        </p:spPr>
        <p:txBody>
          <a:bodyPr lIns="0" tIns="0" rIns="0" bIns="0" rtlCol="0" anchor="t">
            <a:spAutoFit/>
          </a:bodyPr>
          <a:lstStyle/>
          <a:p>
            <a:pPr>
              <a:lnSpc>
                <a:spcPts val="4116"/>
              </a:lnSpc>
            </a:pPr>
            <a:r>
              <a:rPr lang="en-US" sz="2983" spc="292">
                <a:solidFill>
                  <a:srgbClr val="231F20"/>
                </a:solidFill>
                <a:latin typeface="Montserrat Light Bold"/>
              </a:rPr>
              <a:t>PROJECT GUIDE: </a:t>
            </a:r>
          </a:p>
          <a:p>
            <a:pPr>
              <a:lnSpc>
                <a:spcPts val="4116"/>
              </a:lnSpc>
            </a:pPr>
            <a:r>
              <a:rPr lang="en-US" sz="2983" spc="292">
                <a:solidFill>
                  <a:srgbClr val="231F20"/>
                </a:solidFill>
                <a:latin typeface="Montserrat Light Bold"/>
              </a:rPr>
              <a:t>Prof. P. S. NALWADE</a:t>
            </a:r>
          </a:p>
          <a:p>
            <a:pPr marL="0" lvl="0" indent="0" algn="l">
              <a:lnSpc>
                <a:spcPts val="4116"/>
              </a:lnSpc>
              <a:spcBef>
                <a:spcPct val="0"/>
              </a:spcBef>
            </a:pPr>
            <a:endParaRPr lang="en-US" sz="2983" spc="292">
              <a:solidFill>
                <a:srgbClr val="231F20"/>
              </a:solidFill>
              <a:latin typeface="Montserrat Light Bold"/>
            </a:endParaRPr>
          </a:p>
        </p:txBody>
      </p:sp>
      <p:sp>
        <p:nvSpPr>
          <p:cNvPr id="22" name="TextBox 22"/>
          <p:cNvSpPr txBox="1"/>
          <p:nvPr/>
        </p:nvSpPr>
        <p:spPr>
          <a:xfrm>
            <a:off x="2122031" y="1304859"/>
            <a:ext cx="7416941" cy="1132046"/>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rPr>
              <a:t>DESIGNED BY</a:t>
            </a:r>
          </a:p>
        </p:txBody>
      </p:sp>
      <p:sp>
        <p:nvSpPr>
          <p:cNvPr id="23" name="TextBox 23"/>
          <p:cNvSpPr txBox="1"/>
          <p:nvPr/>
        </p:nvSpPr>
        <p:spPr>
          <a:xfrm>
            <a:off x="4555399" y="4386193"/>
            <a:ext cx="6320777" cy="627483"/>
          </a:xfrm>
          <a:prstGeom prst="rect">
            <a:avLst/>
          </a:prstGeom>
        </p:spPr>
        <p:txBody>
          <a:bodyPr lIns="0" tIns="0" rIns="0" bIns="0" rtlCol="0" anchor="t">
            <a:spAutoFit/>
          </a:bodyPr>
          <a:lstStyle/>
          <a:p>
            <a:pPr>
              <a:lnSpc>
                <a:spcPts val="4999"/>
              </a:lnSpc>
              <a:spcBef>
                <a:spcPct val="0"/>
              </a:spcBef>
            </a:pPr>
            <a:r>
              <a:rPr lang="en-US" sz="3570" spc="-71">
                <a:solidFill>
                  <a:srgbClr val="FFFFFF"/>
                </a:solidFill>
                <a:latin typeface="Montserrat Light Bold"/>
              </a:rPr>
              <a:t>BHUPESH MILIND BORKAR</a:t>
            </a:r>
          </a:p>
        </p:txBody>
      </p:sp>
      <p:sp>
        <p:nvSpPr>
          <p:cNvPr id="24" name="TextBox 24"/>
          <p:cNvSpPr txBox="1"/>
          <p:nvPr/>
        </p:nvSpPr>
        <p:spPr>
          <a:xfrm>
            <a:off x="4677478" y="5446330"/>
            <a:ext cx="5777337" cy="2323404"/>
          </a:xfrm>
          <a:prstGeom prst="rect">
            <a:avLst/>
          </a:prstGeom>
        </p:spPr>
        <p:txBody>
          <a:bodyPr lIns="0" tIns="0" rIns="0" bIns="0" rtlCol="0" anchor="t">
            <a:spAutoFit/>
          </a:bodyPr>
          <a:lstStyle/>
          <a:p>
            <a:pPr>
              <a:lnSpc>
                <a:spcPts val="3713"/>
              </a:lnSpc>
            </a:pPr>
            <a:r>
              <a:rPr lang="en-US" sz="2652">
                <a:solidFill>
                  <a:srgbClr val="FFFFFF"/>
                </a:solidFill>
                <a:latin typeface="Montserrat Light"/>
              </a:rPr>
              <a:t>REG. NO.  :  2019BCS091</a:t>
            </a:r>
          </a:p>
          <a:p>
            <a:pPr>
              <a:lnSpc>
                <a:spcPts val="3713"/>
              </a:lnSpc>
            </a:pPr>
            <a:r>
              <a:rPr lang="en-US" sz="2652">
                <a:solidFill>
                  <a:srgbClr val="FFFFFF"/>
                </a:solidFill>
                <a:latin typeface="Montserrat Light"/>
              </a:rPr>
              <a:t>ROLL NO. :  A 43</a:t>
            </a:r>
          </a:p>
          <a:p>
            <a:pPr>
              <a:lnSpc>
                <a:spcPts val="3713"/>
              </a:lnSpc>
            </a:pPr>
            <a:r>
              <a:rPr lang="en-US" sz="2652">
                <a:solidFill>
                  <a:srgbClr val="FFFFFF"/>
                </a:solidFill>
                <a:latin typeface="Montserrat Light"/>
              </a:rPr>
              <a:t>CLASS      :  FINAL YEAR CSE </a:t>
            </a:r>
          </a:p>
          <a:p>
            <a:pPr>
              <a:lnSpc>
                <a:spcPts val="3713"/>
              </a:lnSpc>
            </a:pPr>
            <a:endParaRPr lang="en-US" sz="2652">
              <a:solidFill>
                <a:srgbClr val="FFFFFF"/>
              </a:solidFill>
              <a:latin typeface="Montserrat Light"/>
            </a:endParaRPr>
          </a:p>
          <a:p>
            <a:pPr>
              <a:lnSpc>
                <a:spcPts val="3713"/>
              </a:lnSpc>
              <a:spcBef>
                <a:spcPct val="0"/>
              </a:spcBef>
            </a:pPr>
            <a:endParaRPr lang="en-US" sz="2652">
              <a:solidFill>
                <a:srgbClr val="FFFFFF"/>
              </a:solidFill>
              <a:latin typeface="Montserrat Ligh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3624359"/>
            <a:ext cx="10059029" cy="4620014"/>
          </a:xfrm>
          <a:prstGeom prst="rect">
            <a:avLst/>
          </a:prstGeom>
        </p:spPr>
      </p:pic>
      <p:pic>
        <p:nvPicPr>
          <p:cNvPr id="3" name="Picture 3"/>
          <p:cNvPicPr>
            <a:picLocks noChangeAspect="1"/>
          </p:cNvPicPr>
          <p:nvPr/>
        </p:nvPicPr>
        <p:blipFill>
          <a:blip r:embed="rId3"/>
          <a:srcRect/>
          <a:stretch>
            <a:fillRect/>
          </a:stretch>
        </p:blipFill>
        <p:spPr>
          <a:xfrm>
            <a:off x="10306951" y="5555795"/>
            <a:ext cx="7981049" cy="3702505"/>
          </a:xfrm>
          <a:prstGeom prst="rect">
            <a:avLst/>
          </a:prstGeom>
        </p:spPr>
      </p:pic>
      <p:pic>
        <p:nvPicPr>
          <p:cNvPr id="4" name="Picture 4"/>
          <p:cNvPicPr>
            <a:picLocks noChangeAspect="1"/>
          </p:cNvPicPr>
          <p:nvPr/>
        </p:nvPicPr>
        <p:blipFill>
          <a:blip r:embed="rId4"/>
          <a:srcRect/>
          <a:stretch>
            <a:fillRect/>
          </a:stretch>
        </p:blipFill>
        <p:spPr>
          <a:xfrm>
            <a:off x="10306951" y="1210736"/>
            <a:ext cx="7981049" cy="3672032"/>
          </a:xfrm>
          <a:prstGeom prst="rect">
            <a:avLst/>
          </a:prstGeom>
        </p:spPr>
      </p:pic>
      <p:sp>
        <p:nvSpPr>
          <p:cNvPr id="5" name="TextBox 5"/>
          <p:cNvSpPr txBox="1"/>
          <p:nvPr/>
        </p:nvSpPr>
        <p:spPr>
          <a:xfrm>
            <a:off x="2242675" y="2011529"/>
            <a:ext cx="6115757" cy="579501"/>
          </a:xfrm>
          <a:prstGeom prst="rect">
            <a:avLst/>
          </a:prstGeom>
        </p:spPr>
        <p:txBody>
          <a:bodyPr lIns="0" tIns="0" rIns="0" bIns="0" rtlCol="0" anchor="t">
            <a:spAutoFit/>
          </a:bodyPr>
          <a:lstStyle/>
          <a:p>
            <a:pPr marL="0" lvl="0" indent="0" algn="ctr">
              <a:lnSpc>
                <a:spcPts val="4691"/>
              </a:lnSpc>
              <a:spcBef>
                <a:spcPct val="0"/>
              </a:spcBef>
            </a:pPr>
            <a:r>
              <a:rPr lang="en-US" sz="3399" spc="27">
                <a:solidFill>
                  <a:srgbClr val="010101"/>
                </a:solidFill>
                <a:latin typeface="Archivo Black"/>
              </a:rPr>
              <a:t>FRONTEND VIEW </a:t>
            </a:r>
          </a:p>
        </p:txBody>
      </p:sp>
      <p:sp>
        <p:nvSpPr>
          <p:cNvPr id="6" name="TextBox 6"/>
          <p:cNvSpPr txBox="1"/>
          <p:nvPr/>
        </p:nvSpPr>
        <p:spPr>
          <a:xfrm>
            <a:off x="507318" y="157205"/>
            <a:ext cx="9551712" cy="1644116"/>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PROJECT 3 - GYM DASHBOARD</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207"/>
          <a:stretch>
            <a:fillRect/>
          </a:stretch>
        </p:blipFill>
        <p:spPr>
          <a:xfrm>
            <a:off x="1193051" y="2196647"/>
            <a:ext cx="15901899" cy="7829635"/>
          </a:xfrm>
          <a:prstGeom prst="rect">
            <a:avLst/>
          </a:prstGeom>
        </p:spPr>
      </p:pic>
      <p:sp>
        <p:nvSpPr>
          <p:cNvPr id="3" name="TextBox 3"/>
          <p:cNvSpPr txBox="1"/>
          <p:nvPr/>
        </p:nvSpPr>
        <p:spPr>
          <a:xfrm>
            <a:off x="4915982" y="1289585"/>
            <a:ext cx="8884940" cy="579501"/>
          </a:xfrm>
          <a:prstGeom prst="rect">
            <a:avLst/>
          </a:prstGeom>
        </p:spPr>
        <p:txBody>
          <a:bodyPr lIns="0" tIns="0" rIns="0" bIns="0" rtlCol="0" anchor="t">
            <a:spAutoFit/>
          </a:bodyPr>
          <a:lstStyle/>
          <a:p>
            <a:pPr marL="0" lvl="0" indent="0" algn="ctr">
              <a:lnSpc>
                <a:spcPts val="4691"/>
              </a:lnSpc>
              <a:spcBef>
                <a:spcPct val="0"/>
              </a:spcBef>
            </a:pPr>
            <a:r>
              <a:rPr lang="en-US" sz="3399" spc="27">
                <a:solidFill>
                  <a:srgbClr val="010101"/>
                </a:solidFill>
                <a:latin typeface="Archivo Black"/>
              </a:rPr>
              <a:t>BACKEND SERVICES - THINGWORX</a:t>
            </a:r>
          </a:p>
        </p:txBody>
      </p:sp>
      <p:sp>
        <p:nvSpPr>
          <p:cNvPr id="4" name="TextBox 4"/>
          <p:cNvSpPr txBox="1"/>
          <p:nvPr/>
        </p:nvSpPr>
        <p:spPr>
          <a:xfrm>
            <a:off x="2667856" y="213259"/>
            <a:ext cx="12952289"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PROJECT 3 - GYM DASHBOARD</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27" r="527"/>
          <a:stretch>
            <a:fillRect/>
          </a:stretch>
        </p:blipFill>
        <p:spPr>
          <a:xfrm>
            <a:off x="899884" y="2059434"/>
            <a:ext cx="16488233" cy="8156844"/>
          </a:xfrm>
          <a:prstGeom prst="rect">
            <a:avLst/>
          </a:prstGeom>
        </p:spPr>
      </p:pic>
      <p:sp>
        <p:nvSpPr>
          <p:cNvPr id="3" name="TextBox 3"/>
          <p:cNvSpPr txBox="1"/>
          <p:nvPr/>
        </p:nvSpPr>
        <p:spPr>
          <a:xfrm>
            <a:off x="4247604" y="1222757"/>
            <a:ext cx="8884940" cy="579501"/>
          </a:xfrm>
          <a:prstGeom prst="rect">
            <a:avLst/>
          </a:prstGeom>
        </p:spPr>
        <p:txBody>
          <a:bodyPr lIns="0" tIns="0" rIns="0" bIns="0" rtlCol="0" anchor="t">
            <a:spAutoFit/>
          </a:bodyPr>
          <a:lstStyle/>
          <a:p>
            <a:pPr marL="0" lvl="0" indent="0" algn="ctr">
              <a:lnSpc>
                <a:spcPts val="4691"/>
              </a:lnSpc>
              <a:spcBef>
                <a:spcPct val="0"/>
              </a:spcBef>
            </a:pPr>
            <a:r>
              <a:rPr lang="en-US" sz="3399" spc="27">
                <a:solidFill>
                  <a:srgbClr val="010101"/>
                </a:solidFill>
                <a:latin typeface="Archivo Black"/>
              </a:rPr>
              <a:t>BACKEND SERVICES - THINGWORX</a:t>
            </a:r>
          </a:p>
        </p:txBody>
      </p:sp>
      <p:sp>
        <p:nvSpPr>
          <p:cNvPr id="4" name="TextBox 4"/>
          <p:cNvSpPr txBox="1"/>
          <p:nvPr/>
        </p:nvSpPr>
        <p:spPr>
          <a:xfrm>
            <a:off x="2213929" y="213259"/>
            <a:ext cx="12952289"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PROJECT 3 - GYM DASHBOARD</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a:noFill/>
            </a:ln>
          </p:spPr>
        </p:sp>
        <p:sp>
          <p:nvSpPr>
            <p:cNvPr id="5" name="TextBox 5"/>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6" name="Picture 6"/>
          <p:cNvPicPr>
            <a:picLocks noChangeAspect="1"/>
          </p:cNvPicPr>
          <p:nvPr/>
        </p:nvPicPr>
        <p:blipFill>
          <a:blip r:embed="rId3"/>
          <a:srcRect l="39490" r="39490"/>
          <a:stretch>
            <a:fillRect/>
          </a:stretch>
        </p:blipFill>
        <p:spPr>
          <a:xfrm>
            <a:off x="0" y="0"/>
            <a:ext cx="4970786" cy="10287000"/>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154640" y="0"/>
            <a:ext cx="2133360" cy="1560019"/>
          </a:xfrm>
          <a:prstGeom prst="rect">
            <a:avLst/>
          </a:prstGeom>
        </p:spPr>
      </p:pic>
      <p:sp>
        <p:nvSpPr>
          <p:cNvPr id="8" name="TextBox 8"/>
          <p:cNvSpPr txBox="1"/>
          <p:nvPr/>
        </p:nvSpPr>
        <p:spPr>
          <a:xfrm>
            <a:off x="5751126" y="1698737"/>
            <a:ext cx="12219262" cy="7620212"/>
          </a:xfrm>
          <a:prstGeom prst="rect">
            <a:avLst/>
          </a:prstGeom>
        </p:spPr>
        <p:txBody>
          <a:bodyPr lIns="0" tIns="0" rIns="0" bIns="0" rtlCol="0" anchor="t">
            <a:spAutoFit/>
          </a:bodyPr>
          <a:lstStyle/>
          <a:p>
            <a:pPr>
              <a:lnSpc>
                <a:spcPts val="3575"/>
              </a:lnSpc>
            </a:pPr>
            <a:r>
              <a:rPr lang="en-US" sz="2590" spc="253">
                <a:solidFill>
                  <a:srgbClr val="000000"/>
                </a:solidFill>
                <a:latin typeface="Montserrat Light"/>
              </a:rPr>
              <a:t>         In conclusion, my internship experience at ITHENA Technologies has been valuable and rewarding. Throughout the internship, I had the opportunity to apply the knowledge and skills gained during my academic studies in a practical setting. The internship provided me with hands-on experience and exposure to real-world scenarios of IOT Application Development.</a:t>
            </a:r>
          </a:p>
          <a:p>
            <a:pPr>
              <a:lnSpc>
                <a:spcPts val="3575"/>
              </a:lnSpc>
            </a:pPr>
            <a:endParaRPr lang="en-US" sz="2590" spc="253">
              <a:solidFill>
                <a:srgbClr val="000000"/>
              </a:solidFill>
              <a:latin typeface="Montserrat Light"/>
            </a:endParaRPr>
          </a:p>
          <a:p>
            <a:pPr>
              <a:lnSpc>
                <a:spcPts val="3575"/>
              </a:lnSpc>
            </a:pPr>
            <a:r>
              <a:rPr lang="en-US" sz="2590" spc="253">
                <a:solidFill>
                  <a:srgbClr val="000000"/>
                </a:solidFill>
                <a:latin typeface="Montserrat Light"/>
              </a:rPr>
              <a:t>      During the internship, I worked on various projects and tasks, allowing me to enhance my technical skills and gain a deeper understanding of the industry. I collaborated with professionals and colleagues, contributing to team efforts and successfully completing assigned projects. This experience also helped me develop important soft skills such as communication, teamwork, and problem-solving. I am grateful for the support and guidance provided by the organization and the college for the opportunity. </a:t>
            </a:r>
          </a:p>
        </p:txBody>
      </p:sp>
      <p:sp>
        <p:nvSpPr>
          <p:cNvPr id="9" name="TextBox 9"/>
          <p:cNvSpPr txBox="1"/>
          <p:nvPr/>
        </p:nvSpPr>
        <p:spPr>
          <a:xfrm>
            <a:off x="6005783" y="318553"/>
            <a:ext cx="5325326" cy="898392"/>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Archivo Black"/>
              </a:rPr>
              <a:t>CONCLUSION </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396"/>
          <a:stretch>
            <a:fillRect/>
          </a:stretch>
        </p:blipFill>
        <p:spPr>
          <a:xfrm>
            <a:off x="9659420" y="8263127"/>
            <a:ext cx="2799147" cy="440074"/>
          </a:xfrm>
          <a:prstGeom prst="rect">
            <a:avLst/>
          </a:prstGeom>
        </p:spPr>
      </p:pic>
      <p:grpSp>
        <p:nvGrpSpPr>
          <p:cNvPr id="3" name="Group 3"/>
          <p:cNvGrpSpPr>
            <a:grpSpLocks noChangeAspect="1"/>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4977" r="-24977"/>
              </a:stretch>
            </a:blipFill>
          </p:spPr>
        </p:sp>
      </p:grpSp>
      <p:pic>
        <p:nvPicPr>
          <p:cNvPr id="5" name="Picture 5"/>
          <p:cNvPicPr>
            <a:picLocks noChangeAspect="1"/>
          </p:cNvPicPr>
          <p:nvPr/>
        </p:nvPicPr>
        <p:blipFill>
          <a:blip r:embed="rId2"/>
          <a:srcRect t="20396"/>
          <a:stretch>
            <a:fillRect/>
          </a:stretch>
        </p:blipFill>
        <p:spPr>
          <a:xfrm>
            <a:off x="9659420" y="4799097"/>
            <a:ext cx="2799147" cy="440074"/>
          </a:xfrm>
          <a:prstGeom prst="rect">
            <a:avLst/>
          </a:prstGeom>
        </p:spPr>
      </p:pic>
      <p:grpSp>
        <p:nvGrpSpPr>
          <p:cNvPr id="6" name="Group 6"/>
          <p:cNvGrpSpPr>
            <a:grpSpLocks noChangeAspect="1"/>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19277" r="-19277"/>
              </a:stretch>
            </a:blipFill>
          </p:spPr>
        </p:sp>
      </p:grpSp>
      <p:pic>
        <p:nvPicPr>
          <p:cNvPr id="8" name="Picture 8"/>
          <p:cNvPicPr>
            <a:picLocks noChangeAspect="1"/>
          </p:cNvPicPr>
          <p:nvPr/>
        </p:nvPicPr>
        <p:blipFill>
          <a:blip r:embed="rId2"/>
          <a:srcRect t="28508" b="8112"/>
          <a:stretch>
            <a:fillRect/>
          </a:stretch>
        </p:blipFill>
        <p:spPr>
          <a:xfrm>
            <a:off x="836151" y="7329582"/>
            <a:ext cx="8605605" cy="1077187"/>
          </a:xfrm>
          <a:prstGeom prst="rect">
            <a:avLst/>
          </a:prstGeom>
        </p:spPr>
      </p:pic>
      <p:grpSp>
        <p:nvGrpSpPr>
          <p:cNvPr id="9" name="Group 9"/>
          <p:cNvGrpSpPr>
            <a:grpSpLocks noChangeAspect="1"/>
          </p:cNvGrpSpPr>
          <p:nvPr/>
        </p:nvGrpSpPr>
        <p:grpSpPr>
          <a:xfrm>
            <a:off x="1028700" y="3355916"/>
            <a:ext cx="7678252" cy="4318962"/>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14648" r="-14648"/>
              </a:stretch>
            </a:blipFill>
          </p:spPr>
        </p:sp>
      </p:grpSp>
      <p:pic>
        <p:nvPicPr>
          <p:cNvPr id="11" name="Picture 11"/>
          <p:cNvPicPr>
            <a:picLocks noChangeAspect="1"/>
          </p:cNvPicPr>
          <p:nvPr/>
        </p:nvPicPr>
        <p:blipFill>
          <a:blip r:embed="rId2"/>
          <a:srcRect t="20396"/>
          <a:stretch>
            <a:fillRect/>
          </a:stretch>
        </p:blipFill>
        <p:spPr>
          <a:xfrm>
            <a:off x="12924060" y="9846926"/>
            <a:ext cx="2799147" cy="440074"/>
          </a:xfrm>
          <a:prstGeom prst="rect">
            <a:avLst/>
          </a:prstGeom>
        </p:spPr>
      </p:pic>
      <p:grpSp>
        <p:nvGrpSpPr>
          <p:cNvPr id="12" name="Group 12"/>
          <p:cNvGrpSpPr>
            <a:grpSpLocks noChangeAspect="1"/>
          </p:cNvGrpSpPr>
          <p:nvPr/>
        </p:nvGrpSpPr>
        <p:grpSpPr>
          <a:xfrm>
            <a:off x="12924060" y="7191421"/>
            <a:ext cx="2799147" cy="2799147"/>
            <a:chOff x="0" y="0"/>
            <a:chExt cx="6350000" cy="6350000"/>
          </a:xfrm>
        </p:grpSpPr>
        <p:sp>
          <p:nvSpPr>
            <p:cNvPr id="13" name="Freeform 1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4956" r="-24956"/>
              </a:stretch>
            </a:blipFill>
          </p:spPr>
        </p:sp>
      </p:grpSp>
      <p:pic>
        <p:nvPicPr>
          <p:cNvPr id="14" name="Picture 14"/>
          <p:cNvPicPr>
            <a:picLocks noChangeAspect="1"/>
          </p:cNvPicPr>
          <p:nvPr/>
        </p:nvPicPr>
        <p:blipFill>
          <a:blip r:embed="rId2"/>
          <a:srcRect t="20396"/>
          <a:stretch>
            <a:fillRect/>
          </a:stretch>
        </p:blipFill>
        <p:spPr>
          <a:xfrm>
            <a:off x="12924060" y="6382896"/>
            <a:ext cx="2799147" cy="440074"/>
          </a:xfrm>
          <a:prstGeom prst="rect">
            <a:avLst/>
          </a:prstGeom>
        </p:spPr>
      </p:pic>
      <p:grpSp>
        <p:nvGrpSpPr>
          <p:cNvPr id="15" name="Group 15"/>
          <p:cNvGrpSpPr>
            <a:grpSpLocks noChangeAspect="1"/>
          </p:cNvGrpSpPr>
          <p:nvPr/>
        </p:nvGrpSpPr>
        <p:grpSpPr>
          <a:xfrm>
            <a:off x="12924060" y="3727391"/>
            <a:ext cx="2799147" cy="2799147"/>
            <a:chOff x="0" y="0"/>
            <a:chExt cx="6350000" cy="6350000"/>
          </a:xfrm>
        </p:grpSpPr>
        <p:sp>
          <p:nvSpPr>
            <p:cNvPr id="16" name="Freeform 1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77" r="-24977"/>
              </a:stretch>
            </a:blipFill>
          </p:spPr>
        </p:sp>
      </p:grpSp>
      <p:pic>
        <p:nvPicPr>
          <p:cNvPr id="17" name="Picture 17"/>
          <p:cNvPicPr>
            <a:picLocks noChangeAspect="1"/>
          </p:cNvPicPr>
          <p:nvPr/>
        </p:nvPicPr>
        <p:blipFill>
          <a:blip r:embed="rId2"/>
          <a:srcRect t="20396"/>
          <a:stretch>
            <a:fillRect/>
          </a:stretch>
        </p:blipFill>
        <p:spPr>
          <a:xfrm>
            <a:off x="12924060" y="2915843"/>
            <a:ext cx="2799147" cy="440074"/>
          </a:xfrm>
          <a:prstGeom prst="rect">
            <a:avLst/>
          </a:prstGeom>
        </p:spPr>
      </p:pic>
      <p:grpSp>
        <p:nvGrpSpPr>
          <p:cNvPr id="18" name="Group 18"/>
          <p:cNvGrpSpPr>
            <a:grpSpLocks noChangeAspect="1"/>
          </p:cNvGrpSpPr>
          <p:nvPr/>
        </p:nvGrpSpPr>
        <p:grpSpPr>
          <a:xfrm>
            <a:off x="12924060" y="260338"/>
            <a:ext cx="2799147" cy="2799147"/>
            <a:chOff x="0" y="0"/>
            <a:chExt cx="6350000" cy="6350000"/>
          </a:xfrm>
        </p:grpSpPr>
        <p:sp>
          <p:nvSpPr>
            <p:cNvPr id="19" name="Freeform 1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50020" r="-50019"/>
              </a:stretch>
            </a:blipFill>
          </p:spPr>
        </p:sp>
      </p:grpSp>
      <p:pic>
        <p:nvPicPr>
          <p:cNvPr id="20" name="Picture 20"/>
          <p:cNvPicPr>
            <a:picLocks noChangeAspect="1"/>
          </p:cNvPicPr>
          <p:nvPr/>
        </p:nvPicPr>
        <p:blipFill>
          <a:blip r:embed="rId2"/>
          <a:srcRect t="20396"/>
          <a:stretch>
            <a:fillRect/>
          </a:stretch>
        </p:blipFill>
        <p:spPr>
          <a:xfrm>
            <a:off x="16189931" y="7929174"/>
            <a:ext cx="2799147" cy="440074"/>
          </a:xfrm>
          <a:prstGeom prst="rect">
            <a:avLst/>
          </a:prstGeom>
        </p:spPr>
      </p:pic>
      <p:grpSp>
        <p:nvGrpSpPr>
          <p:cNvPr id="21" name="Group 21"/>
          <p:cNvGrpSpPr>
            <a:grpSpLocks noChangeAspect="1"/>
          </p:cNvGrpSpPr>
          <p:nvPr/>
        </p:nvGrpSpPr>
        <p:grpSpPr>
          <a:xfrm>
            <a:off x="16189931" y="5273669"/>
            <a:ext cx="2799147" cy="2799147"/>
            <a:chOff x="0" y="0"/>
            <a:chExt cx="6350000" cy="6350000"/>
          </a:xfrm>
        </p:grpSpPr>
        <p:sp>
          <p:nvSpPr>
            <p:cNvPr id="22" name="Freeform 22"/>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30299" r="-30299"/>
              </a:stretch>
            </a:blipFill>
          </p:spPr>
        </p:sp>
      </p:grpSp>
      <p:pic>
        <p:nvPicPr>
          <p:cNvPr id="23" name="Picture 23"/>
          <p:cNvPicPr>
            <a:picLocks noChangeAspect="1"/>
          </p:cNvPicPr>
          <p:nvPr/>
        </p:nvPicPr>
        <p:blipFill>
          <a:blip r:embed="rId2"/>
          <a:srcRect t="20396"/>
          <a:stretch>
            <a:fillRect/>
          </a:stretch>
        </p:blipFill>
        <p:spPr>
          <a:xfrm>
            <a:off x="16189931" y="4465144"/>
            <a:ext cx="2799147" cy="440074"/>
          </a:xfrm>
          <a:prstGeom prst="rect">
            <a:avLst/>
          </a:prstGeom>
        </p:spPr>
      </p:pic>
      <p:grpSp>
        <p:nvGrpSpPr>
          <p:cNvPr id="24" name="Group 24"/>
          <p:cNvGrpSpPr>
            <a:grpSpLocks noChangeAspect="1"/>
          </p:cNvGrpSpPr>
          <p:nvPr/>
        </p:nvGrpSpPr>
        <p:grpSpPr>
          <a:xfrm>
            <a:off x="16189931" y="1809639"/>
            <a:ext cx="2799147" cy="2799147"/>
            <a:chOff x="0" y="0"/>
            <a:chExt cx="6350000" cy="6350000"/>
          </a:xfrm>
        </p:grpSpPr>
        <p:sp>
          <p:nvSpPr>
            <p:cNvPr id="25" name="Freeform 2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l="-24904" r="-24904"/>
              </a:stretch>
            </a:blipFill>
          </p:spPr>
        </p:sp>
      </p:grpSp>
      <p:pic>
        <p:nvPicPr>
          <p:cNvPr id="26" name="Picture 26"/>
          <p:cNvPicPr>
            <a:picLocks noChangeAspect="1"/>
          </p:cNvPicPr>
          <p:nvPr/>
        </p:nvPicPr>
        <p:blipFill>
          <a:blip r:embed="rId2"/>
          <a:srcRect t="20396"/>
          <a:stretch>
            <a:fillRect/>
          </a:stretch>
        </p:blipFill>
        <p:spPr>
          <a:xfrm>
            <a:off x="16189931" y="998090"/>
            <a:ext cx="2799147" cy="440074"/>
          </a:xfrm>
          <a:prstGeom prst="rect">
            <a:avLst/>
          </a:prstGeom>
        </p:spPr>
      </p:pic>
      <p:grpSp>
        <p:nvGrpSpPr>
          <p:cNvPr id="27" name="Group 27"/>
          <p:cNvGrpSpPr>
            <a:grpSpLocks noChangeAspect="1"/>
          </p:cNvGrpSpPr>
          <p:nvPr/>
        </p:nvGrpSpPr>
        <p:grpSpPr>
          <a:xfrm>
            <a:off x="16189931" y="-1657415"/>
            <a:ext cx="2799147" cy="2799147"/>
            <a:chOff x="0" y="0"/>
            <a:chExt cx="6350000" cy="6350000"/>
          </a:xfrm>
        </p:grpSpPr>
        <p:sp>
          <p:nvSpPr>
            <p:cNvPr id="28" name="Freeform 2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1"/>
              <a:stretch>
                <a:fillRect l="-27032" r="-27032" b="-2689"/>
              </a:stretch>
            </a:blipFill>
          </p:spPr>
        </p:sp>
      </p:grpSp>
      <p:grpSp>
        <p:nvGrpSpPr>
          <p:cNvPr id="29" name="Group 29"/>
          <p:cNvGrpSpPr>
            <a:grpSpLocks noChangeAspect="1"/>
          </p:cNvGrpSpPr>
          <p:nvPr/>
        </p:nvGrpSpPr>
        <p:grpSpPr>
          <a:xfrm>
            <a:off x="16189931" y="8703201"/>
            <a:ext cx="2799147" cy="2799147"/>
            <a:chOff x="0" y="0"/>
            <a:chExt cx="6350000" cy="6350000"/>
          </a:xfrm>
        </p:grpSpPr>
        <p:sp>
          <p:nvSpPr>
            <p:cNvPr id="30" name="Freeform 3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2"/>
              <a:stretch>
                <a:fillRect l="-24904" r="-24904"/>
              </a:stretch>
            </a:blipFill>
          </p:spPr>
        </p:sp>
      </p:grpSp>
      <p:pic>
        <p:nvPicPr>
          <p:cNvPr id="31" name="Picture 31"/>
          <p:cNvPicPr>
            <a:picLocks noChangeAspect="1"/>
          </p:cNvPicPr>
          <p:nvPr/>
        </p:nvPicPr>
        <p:blipFill>
          <a:blip r:embed="rId13"/>
          <a:srcRect/>
          <a:stretch>
            <a:fillRect/>
          </a:stretch>
        </p:blipFill>
        <p:spPr>
          <a:xfrm>
            <a:off x="3445709" y="436251"/>
            <a:ext cx="2479911" cy="2003825"/>
          </a:xfrm>
          <a:prstGeom prst="rect">
            <a:avLst/>
          </a:prstGeom>
        </p:spPr>
      </p:pic>
      <p:sp>
        <p:nvSpPr>
          <p:cNvPr id="32" name="TextBox 32"/>
          <p:cNvSpPr txBox="1"/>
          <p:nvPr/>
        </p:nvSpPr>
        <p:spPr>
          <a:xfrm>
            <a:off x="1690764" y="4442539"/>
            <a:ext cx="7228220" cy="2230703"/>
          </a:xfrm>
          <a:prstGeom prst="rect">
            <a:avLst/>
          </a:prstGeom>
        </p:spPr>
        <p:txBody>
          <a:bodyPr lIns="0" tIns="0" rIns="0" bIns="0" rtlCol="0" anchor="t">
            <a:spAutoFit/>
          </a:bodyPr>
          <a:lstStyle/>
          <a:p>
            <a:pPr marL="0" lvl="0" indent="0" algn="ctr">
              <a:lnSpc>
                <a:spcPts val="8926"/>
              </a:lnSpc>
              <a:spcBef>
                <a:spcPct val="0"/>
              </a:spcBef>
            </a:pPr>
            <a:r>
              <a:rPr lang="en-US" sz="6468" u="none">
                <a:solidFill>
                  <a:srgbClr val="FFFFFF"/>
                </a:solidFill>
                <a:latin typeface="Archivo Black"/>
              </a:rPr>
              <a:t>THANK'S FOR WATCHING</a:t>
            </a:r>
          </a:p>
        </p:txBody>
      </p:sp>
      <p:sp>
        <p:nvSpPr>
          <p:cNvPr id="33" name="TextBox 33"/>
          <p:cNvSpPr txBox="1"/>
          <p:nvPr/>
        </p:nvSpPr>
        <p:spPr>
          <a:xfrm>
            <a:off x="3493924" y="2583234"/>
            <a:ext cx="2431696" cy="476250"/>
          </a:xfrm>
          <a:prstGeom prst="rect">
            <a:avLst/>
          </a:prstGeom>
        </p:spPr>
        <p:txBody>
          <a:bodyPr lIns="0" tIns="0" rIns="0" bIns="0" rtlCol="0" anchor="t">
            <a:spAutoFit/>
          </a:bodyPr>
          <a:lstStyle/>
          <a:p>
            <a:pPr algn="ctr">
              <a:lnSpc>
                <a:spcPts val="3692"/>
              </a:lnSpc>
            </a:pPr>
            <a:r>
              <a:rPr lang="en-US" sz="3077" spc="-61">
                <a:solidFill>
                  <a:srgbClr val="040506"/>
                </a:solidFill>
                <a:latin typeface="Montserrat Classic Bold"/>
              </a:rPr>
              <a:t>SGGSIE&amp;T</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6305562" y="-995510"/>
            <a:ext cx="12278020" cy="12278020"/>
          </a:xfrm>
          <a:prstGeom prst="rect">
            <a:avLst/>
          </a:prstGeom>
        </p:spPr>
      </p:pic>
      <p:sp>
        <p:nvSpPr>
          <p:cNvPr id="4" name="AutoShape 4"/>
          <p:cNvSpPr/>
          <p:nvPr/>
        </p:nvSpPr>
        <p:spPr>
          <a:xfrm>
            <a:off x="530938" y="2775709"/>
            <a:ext cx="16728362" cy="7075164"/>
          </a:xfrm>
          <a:prstGeom prst="rect">
            <a:avLst/>
          </a:prstGeom>
          <a:solidFill>
            <a:srgbClr val="213559"/>
          </a:solidFill>
        </p:spPr>
      </p:sp>
      <p:grpSp>
        <p:nvGrpSpPr>
          <p:cNvPr id="5" name="Group 5"/>
          <p:cNvGrpSpPr>
            <a:grpSpLocks noChangeAspect="1"/>
          </p:cNvGrpSpPr>
          <p:nvPr/>
        </p:nvGrpSpPr>
        <p:grpSpPr>
          <a:xfrm>
            <a:off x="9639230" y="-203728"/>
            <a:ext cx="8944351" cy="10694456"/>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a:stretch>
            </a:blipFill>
          </p:spPr>
        </p:sp>
      </p:grpSp>
      <p:sp>
        <p:nvSpPr>
          <p:cNvPr id="7" name="TextBox 7"/>
          <p:cNvSpPr txBox="1"/>
          <p:nvPr/>
        </p:nvSpPr>
        <p:spPr>
          <a:xfrm>
            <a:off x="1028700" y="678685"/>
            <a:ext cx="5935366" cy="2097024"/>
          </a:xfrm>
          <a:prstGeom prst="rect">
            <a:avLst/>
          </a:prstGeom>
        </p:spPr>
        <p:txBody>
          <a:bodyPr lIns="0" tIns="0" rIns="0" bIns="0" rtlCol="0" anchor="t">
            <a:spAutoFit/>
          </a:bodyPr>
          <a:lstStyle/>
          <a:p>
            <a:pPr>
              <a:lnSpc>
                <a:spcPts val="8071"/>
              </a:lnSpc>
            </a:pPr>
            <a:r>
              <a:rPr lang="en-US" sz="8236" spc="-485">
                <a:solidFill>
                  <a:srgbClr val="263F6B"/>
                </a:solidFill>
                <a:latin typeface="Montserrat Extra-Bold Italics"/>
              </a:rPr>
              <a:t>TABLE OF CONTENTS</a:t>
            </a:r>
          </a:p>
        </p:txBody>
      </p:sp>
      <p:sp>
        <p:nvSpPr>
          <p:cNvPr id="8" name="TextBox 8"/>
          <p:cNvSpPr txBox="1"/>
          <p:nvPr/>
        </p:nvSpPr>
        <p:spPr>
          <a:xfrm>
            <a:off x="1259358" y="2680879"/>
            <a:ext cx="8592574" cy="7064800"/>
          </a:xfrm>
          <a:prstGeom prst="rect">
            <a:avLst/>
          </a:prstGeom>
        </p:spPr>
        <p:txBody>
          <a:bodyPr lIns="0" tIns="0" rIns="0" bIns="0" rtlCol="0" anchor="t">
            <a:spAutoFit/>
          </a:bodyPr>
          <a:lstStyle/>
          <a:p>
            <a:pPr marL="552341" lvl="1" indent="-276170">
              <a:lnSpc>
                <a:spcPts val="5116"/>
              </a:lnSpc>
              <a:buFont typeface="Arial"/>
              <a:buChar char="•"/>
            </a:pPr>
            <a:r>
              <a:rPr lang="en-US" sz="2558" spc="51">
                <a:solidFill>
                  <a:srgbClr val="FFFFFF"/>
                </a:solidFill>
                <a:latin typeface="Montserrat"/>
              </a:rPr>
              <a:t>Internship Details</a:t>
            </a:r>
          </a:p>
          <a:p>
            <a:pPr marL="552341" lvl="1" indent="-276170">
              <a:lnSpc>
                <a:spcPts val="5116"/>
              </a:lnSpc>
              <a:buFont typeface="Arial"/>
              <a:buChar char="•"/>
            </a:pPr>
            <a:r>
              <a:rPr lang="en-US" sz="2558" spc="51">
                <a:solidFill>
                  <a:srgbClr val="FFFFFF"/>
                </a:solidFill>
                <a:latin typeface="Montserrat"/>
              </a:rPr>
              <a:t>Introduction to IOT</a:t>
            </a:r>
          </a:p>
          <a:p>
            <a:pPr marL="552341" lvl="1" indent="-276170">
              <a:lnSpc>
                <a:spcPts val="5116"/>
              </a:lnSpc>
              <a:buFont typeface="Arial"/>
              <a:buChar char="•"/>
            </a:pPr>
            <a:r>
              <a:rPr lang="en-US" sz="2558" spc="51">
                <a:solidFill>
                  <a:srgbClr val="FFFFFF"/>
                </a:solidFill>
                <a:latin typeface="Montserrat"/>
              </a:rPr>
              <a:t>IOT Advantages &amp; Disadvantages</a:t>
            </a:r>
          </a:p>
          <a:p>
            <a:pPr marL="552341" lvl="1" indent="-276170">
              <a:lnSpc>
                <a:spcPts val="5116"/>
              </a:lnSpc>
              <a:buFont typeface="Arial"/>
              <a:buChar char="•"/>
            </a:pPr>
            <a:r>
              <a:rPr lang="en-US" sz="2558" spc="51">
                <a:solidFill>
                  <a:srgbClr val="FFFFFF"/>
                </a:solidFill>
                <a:latin typeface="Montserrat"/>
              </a:rPr>
              <a:t>Technologies </a:t>
            </a:r>
          </a:p>
          <a:p>
            <a:pPr marL="552341" lvl="1" indent="-276170">
              <a:lnSpc>
                <a:spcPts val="5116"/>
              </a:lnSpc>
              <a:buFont typeface="Arial"/>
              <a:buChar char="•"/>
            </a:pPr>
            <a:r>
              <a:rPr lang="en-US" sz="2558" spc="51">
                <a:solidFill>
                  <a:srgbClr val="FFFFFF"/>
                </a:solidFill>
                <a:latin typeface="Montserrat"/>
              </a:rPr>
              <a:t>Introduction to PTC ThingWorx</a:t>
            </a:r>
          </a:p>
          <a:p>
            <a:pPr marL="552341" lvl="1" indent="-276170">
              <a:lnSpc>
                <a:spcPts val="5116"/>
              </a:lnSpc>
              <a:buFont typeface="Arial"/>
              <a:buChar char="•"/>
            </a:pPr>
            <a:r>
              <a:rPr lang="en-US" sz="2558" spc="51">
                <a:solidFill>
                  <a:srgbClr val="FFFFFF"/>
                </a:solidFill>
                <a:latin typeface="Montserrat"/>
              </a:rPr>
              <a:t>Data Processing in ThingWorx</a:t>
            </a:r>
          </a:p>
          <a:p>
            <a:pPr marL="552341" lvl="1" indent="-276170">
              <a:lnSpc>
                <a:spcPts val="5116"/>
              </a:lnSpc>
              <a:buFont typeface="Arial"/>
              <a:buChar char="•"/>
            </a:pPr>
            <a:r>
              <a:rPr lang="en-US" sz="2558" spc="51">
                <a:solidFill>
                  <a:srgbClr val="FFFFFF"/>
                </a:solidFill>
                <a:latin typeface="Montserrat"/>
              </a:rPr>
              <a:t>Data Modelling in ThingWorx</a:t>
            </a:r>
          </a:p>
          <a:p>
            <a:pPr marL="552341" lvl="1" indent="-276170">
              <a:lnSpc>
                <a:spcPts val="5116"/>
              </a:lnSpc>
              <a:buFont typeface="Arial"/>
              <a:buChar char="•"/>
            </a:pPr>
            <a:r>
              <a:rPr lang="en-US" sz="2558" spc="51">
                <a:solidFill>
                  <a:srgbClr val="FFFFFF"/>
                </a:solidFill>
                <a:latin typeface="Montserrat"/>
              </a:rPr>
              <a:t>Project 1 - Car Dashboard</a:t>
            </a:r>
          </a:p>
          <a:p>
            <a:pPr marL="552341" lvl="1" indent="-276170">
              <a:lnSpc>
                <a:spcPts val="5116"/>
              </a:lnSpc>
              <a:buFont typeface="Arial"/>
              <a:buChar char="•"/>
            </a:pPr>
            <a:r>
              <a:rPr lang="en-US" sz="2558" spc="51">
                <a:solidFill>
                  <a:srgbClr val="FFFFFF"/>
                </a:solidFill>
                <a:latin typeface="Montserrat"/>
              </a:rPr>
              <a:t>Project 2 - Boiler Plant Monitoring</a:t>
            </a:r>
          </a:p>
          <a:p>
            <a:pPr marL="552341" lvl="1" indent="-276170">
              <a:lnSpc>
                <a:spcPts val="5116"/>
              </a:lnSpc>
              <a:buFont typeface="Arial"/>
              <a:buChar char="•"/>
            </a:pPr>
            <a:r>
              <a:rPr lang="en-US" sz="2558" spc="51">
                <a:solidFill>
                  <a:srgbClr val="FFFFFF"/>
                </a:solidFill>
                <a:latin typeface="Montserrat"/>
              </a:rPr>
              <a:t>Project 3 - Gym Dashboard</a:t>
            </a:r>
          </a:p>
          <a:p>
            <a:pPr marL="552341" lvl="1" indent="-276170">
              <a:lnSpc>
                <a:spcPts val="5116"/>
              </a:lnSpc>
              <a:buFont typeface="Arial"/>
              <a:buChar char="•"/>
            </a:pPr>
            <a:r>
              <a:rPr lang="en-US" sz="2558" spc="51">
                <a:solidFill>
                  <a:srgbClr val="FFFFFF"/>
                </a:solidFill>
                <a:latin typeface="Montserrat"/>
              </a:rPr>
              <a:t>Conclusion</a:t>
            </a:r>
          </a:p>
        </p:txBody>
      </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76242" y="8956802"/>
            <a:ext cx="1783058" cy="295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grpSp>
        <p:nvGrpSpPr>
          <p:cNvPr id="3" name="Group 3"/>
          <p:cNvGrpSpPr/>
          <p:nvPr/>
        </p:nvGrpSpPr>
        <p:grpSpPr>
          <a:xfrm>
            <a:off x="-5013836" y="933450"/>
            <a:ext cx="18048217" cy="2105611"/>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647700" y="4966219"/>
            <a:ext cx="736150" cy="636369"/>
            <a:chOff x="0" y="0"/>
            <a:chExt cx="193883" cy="167603"/>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0" y="-66675"/>
              <a:ext cx="812800" cy="87947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grpSp>
        <p:nvGrpSpPr>
          <p:cNvPr id="9" name="Group 9"/>
          <p:cNvGrpSpPr/>
          <p:nvPr/>
        </p:nvGrpSpPr>
        <p:grpSpPr>
          <a:xfrm>
            <a:off x="14541399" y="3743682"/>
            <a:ext cx="3151307" cy="3151307"/>
            <a:chOff x="0" y="0"/>
            <a:chExt cx="4872604" cy="4872604"/>
          </a:xfrm>
        </p:grpSpPr>
        <p:sp>
          <p:nvSpPr>
            <p:cNvPr id="10" name="Freeform 10"/>
            <p:cNvSpPr/>
            <p:nvPr/>
          </p:nvSpPr>
          <p:spPr>
            <a:xfrm>
              <a:off x="0" y="0"/>
              <a:ext cx="4872609" cy="4872609"/>
            </a:xfrm>
            <a:custGeom>
              <a:avLst/>
              <a:gdLst/>
              <a:ahLst/>
              <a:cxnLst/>
              <a:rect l="l" t="t" r="r" b="b"/>
              <a:pathLst>
                <a:path w="4872609" h="4872609">
                  <a:moveTo>
                    <a:pt x="1061593" y="2436241"/>
                  </a:moveTo>
                  <a:cubicBezTo>
                    <a:pt x="1061593" y="2436241"/>
                    <a:pt x="1061593" y="2436241"/>
                    <a:pt x="1061593" y="2436241"/>
                  </a:cubicBez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cubicBezTo>
                    <a:pt x="0" y="2436241"/>
                    <a:pt x="0" y="2436241"/>
                    <a:pt x="0" y="2436241"/>
                  </a:cubicBezTo>
                  <a:lnTo>
                    <a:pt x="1061593" y="2436241"/>
                  </a:lnTo>
                  <a:close/>
                </a:path>
              </a:pathLst>
            </a:custGeom>
            <a:solidFill>
              <a:srgbClr val="000000">
                <a:alpha val="16863"/>
              </a:srgbClr>
            </a:solidFill>
          </p:spPr>
        </p:sp>
      </p:grpSp>
      <p:grpSp>
        <p:nvGrpSpPr>
          <p:cNvPr id="11" name="Group 11"/>
          <p:cNvGrpSpPr/>
          <p:nvPr/>
        </p:nvGrpSpPr>
        <p:grpSpPr>
          <a:xfrm>
            <a:off x="12076712" y="3765946"/>
            <a:ext cx="3151307" cy="3162513"/>
            <a:chOff x="0" y="0"/>
            <a:chExt cx="4872604" cy="4889931"/>
          </a:xfrm>
        </p:grpSpPr>
        <p:sp>
          <p:nvSpPr>
            <p:cNvPr id="12" name="Freeform 12"/>
            <p:cNvSpPr/>
            <p:nvPr/>
          </p:nvSpPr>
          <p:spPr>
            <a:xfrm>
              <a:off x="0" y="0"/>
              <a:ext cx="4872609" cy="4889881"/>
            </a:xfrm>
            <a:custGeom>
              <a:avLst/>
              <a:gdLst/>
              <a:ahLst/>
              <a:cxnLst/>
              <a:rect l="l" t="t" r="r" b="b"/>
              <a:pathLst>
                <a:path w="4872609" h="4889881">
                  <a:moveTo>
                    <a:pt x="3811016" y="2453640"/>
                  </a:moveTo>
                  <a:cubicBezTo>
                    <a:pt x="3811016" y="2453640"/>
                    <a:pt x="3811016" y="2453640"/>
                    <a:pt x="3811016" y="2453640"/>
                  </a:cubicBez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cubicBezTo>
                    <a:pt x="4872609" y="2453640"/>
                    <a:pt x="4872609" y="2453640"/>
                    <a:pt x="4872609" y="2453640"/>
                  </a:cubicBezTo>
                  <a:lnTo>
                    <a:pt x="3811016" y="2453640"/>
                  </a:lnTo>
                  <a:close/>
                </a:path>
              </a:pathLst>
            </a:custGeom>
            <a:solidFill>
              <a:srgbClr val="000000">
                <a:alpha val="16863"/>
              </a:srgbClr>
            </a:solidFill>
          </p:spPr>
        </p:sp>
      </p:grpSp>
      <p:grpSp>
        <p:nvGrpSpPr>
          <p:cNvPr id="13" name="Group 13"/>
          <p:cNvGrpSpPr/>
          <p:nvPr/>
        </p:nvGrpSpPr>
        <p:grpSpPr>
          <a:xfrm>
            <a:off x="14517732" y="6209665"/>
            <a:ext cx="3151307" cy="3152240"/>
            <a:chOff x="0" y="0"/>
            <a:chExt cx="4872604" cy="4874047"/>
          </a:xfrm>
        </p:grpSpPr>
        <p:sp>
          <p:nvSpPr>
            <p:cNvPr id="14" name="Freeform 14"/>
            <p:cNvSpPr/>
            <p:nvPr/>
          </p:nvSpPr>
          <p:spPr>
            <a:xfrm>
              <a:off x="0" y="0"/>
              <a:ext cx="4872482" cy="4874006"/>
            </a:xfrm>
            <a:custGeom>
              <a:avLst/>
              <a:gdLst/>
              <a:ahLst/>
              <a:cxnLst/>
              <a:rect l="l" t="t" r="r" b="b"/>
              <a:pathLst>
                <a:path w="4872482" h="4874006">
                  <a:moveTo>
                    <a:pt x="3811016" y="2437003"/>
                  </a:moveTo>
                  <a:cubicBezTo>
                    <a:pt x="3811016" y="2437003"/>
                    <a:pt x="3811016" y="2437003"/>
                    <a:pt x="3811016" y="2437003"/>
                  </a:cubicBez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cubicBezTo>
                    <a:pt x="4872482" y="2437003"/>
                    <a:pt x="4872482" y="2437003"/>
                    <a:pt x="4872482" y="2437003"/>
                  </a:cubicBezTo>
                  <a:lnTo>
                    <a:pt x="3811016" y="2437003"/>
                  </a:lnTo>
                  <a:close/>
                </a:path>
              </a:pathLst>
            </a:custGeom>
            <a:solidFill>
              <a:srgbClr val="000000">
                <a:alpha val="16863"/>
              </a:srgbClr>
            </a:solidFill>
          </p:spPr>
        </p:sp>
      </p:grpSp>
      <p:grpSp>
        <p:nvGrpSpPr>
          <p:cNvPr id="15" name="Group 15"/>
          <p:cNvGrpSpPr/>
          <p:nvPr/>
        </p:nvGrpSpPr>
        <p:grpSpPr>
          <a:xfrm>
            <a:off x="12923904" y="4665160"/>
            <a:ext cx="1445514" cy="1445514"/>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00000">
                    <a:alpha val="100000"/>
                  </a:srgbClr>
                </a:gs>
                <a:gs pos="100000">
                  <a:srgbClr val="555555">
                    <a:alpha val="100000"/>
                  </a:srgbClr>
                </a:gs>
              </a:gsLst>
              <a:lin ang="0"/>
            </a:gra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600"/>
                </a:lnSpc>
              </a:pPr>
              <a:endParaRPr/>
            </a:p>
          </p:txBody>
        </p:sp>
      </p:grpSp>
      <p:grpSp>
        <p:nvGrpSpPr>
          <p:cNvPr id="18" name="Group 18"/>
          <p:cNvGrpSpPr/>
          <p:nvPr/>
        </p:nvGrpSpPr>
        <p:grpSpPr>
          <a:xfrm>
            <a:off x="15393315" y="7072191"/>
            <a:ext cx="1447475" cy="144747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00000">
                    <a:alpha val="100000"/>
                  </a:srgbClr>
                </a:gs>
                <a:gs pos="100000">
                  <a:srgbClr val="555555">
                    <a:alpha val="100000"/>
                  </a:srgbClr>
                </a:gs>
              </a:gsLst>
              <a:lin ang="0"/>
            </a:gradFill>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00"/>
                </a:lnSpc>
              </a:pPr>
              <a:endParaRPr/>
            </a:p>
          </p:txBody>
        </p:sp>
      </p:grpSp>
      <p:grpSp>
        <p:nvGrpSpPr>
          <p:cNvPr id="21" name="Group 21"/>
          <p:cNvGrpSpPr/>
          <p:nvPr/>
        </p:nvGrpSpPr>
        <p:grpSpPr>
          <a:xfrm>
            <a:off x="15372319" y="4530650"/>
            <a:ext cx="1489466" cy="1489466"/>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00000">
                    <a:alpha val="100000"/>
                  </a:srgbClr>
                </a:gs>
                <a:gs pos="100000">
                  <a:srgbClr val="555555">
                    <a:alpha val="100000"/>
                  </a:srgbClr>
                </a:gs>
              </a:gsLst>
              <a:lin ang="0"/>
            </a:gradFill>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2600"/>
                </a:lnSpc>
              </a:pPr>
              <a:endParaRPr/>
            </a:p>
          </p:txBody>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129631" y="4804146"/>
            <a:ext cx="1006253" cy="960515"/>
          </a:xfrm>
          <a:prstGeom prst="rect">
            <a:avLst/>
          </a:prstGeom>
        </p:spPr>
      </p:pic>
      <p:pic>
        <p:nvPicPr>
          <p:cNvPr id="25" name="Picture 2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87837" y="4848853"/>
            <a:ext cx="858431" cy="871101"/>
          </a:xfrm>
          <a:prstGeom prst="rect">
            <a:avLst/>
          </a:prstGeom>
        </p:spPr>
      </p:pic>
      <p:sp>
        <p:nvSpPr>
          <p:cNvPr id="26" name="TextBox 26"/>
          <p:cNvSpPr txBox="1"/>
          <p:nvPr/>
        </p:nvSpPr>
        <p:spPr>
          <a:xfrm>
            <a:off x="616063" y="1522611"/>
            <a:ext cx="10185718" cy="890167"/>
          </a:xfrm>
          <a:prstGeom prst="rect">
            <a:avLst/>
          </a:prstGeom>
        </p:spPr>
        <p:txBody>
          <a:bodyPr lIns="0" tIns="0" rIns="0" bIns="0" rtlCol="0" anchor="t">
            <a:spAutoFit/>
          </a:bodyPr>
          <a:lstStyle/>
          <a:p>
            <a:pPr marL="0" lvl="0" indent="0" algn="ctr">
              <a:lnSpc>
                <a:spcPts val="7166"/>
              </a:lnSpc>
              <a:spcBef>
                <a:spcPct val="0"/>
              </a:spcBef>
            </a:pPr>
            <a:r>
              <a:rPr lang="en-US" sz="5192" spc="41">
                <a:solidFill>
                  <a:srgbClr val="FFFFFF"/>
                </a:solidFill>
                <a:latin typeface="Archivo Black"/>
              </a:rPr>
              <a:t>INTERNSHIP DETAILS</a:t>
            </a:r>
          </a:p>
        </p:txBody>
      </p:sp>
      <p:grpSp>
        <p:nvGrpSpPr>
          <p:cNvPr id="27" name="Group 27"/>
          <p:cNvGrpSpPr/>
          <p:nvPr/>
        </p:nvGrpSpPr>
        <p:grpSpPr>
          <a:xfrm>
            <a:off x="916860" y="2958479"/>
            <a:ext cx="5689104" cy="207077"/>
            <a:chOff x="0" y="0"/>
            <a:chExt cx="4519796" cy="164516"/>
          </a:xfrm>
        </p:grpSpPr>
        <p:sp>
          <p:nvSpPr>
            <p:cNvPr id="28" name="Freeform 28"/>
            <p:cNvSpPr/>
            <p:nvPr/>
          </p:nvSpPr>
          <p:spPr>
            <a:xfrm>
              <a:off x="0" y="0"/>
              <a:ext cx="4519796" cy="164516"/>
            </a:xfrm>
            <a:custGeom>
              <a:avLst/>
              <a:gdLst/>
              <a:ahLst/>
              <a:cxnLst/>
              <a:rect l="l" t="t" r="r" b="b"/>
              <a:pathLst>
                <a:path w="4519796" h="164516">
                  <a:moveTo>
                    <a:pt x="4316596" y="0"/>
                  </a:moveTo>
                  <a:lnTo>
                    <a:pt x="0" y="0"/>
                  </a:lnTo>
                  <a:lnTo>
                    <a:pt x="203200" y="164516"/>
                  </a:lnTo>
                  <a:lnTo>
                    <a:pt x="4519796" y="164516"/>
                  </a:lnTo>
                  <a:lnTo>
                    <a:pt x="4316596" y="0"/>
                  </a:lnTo>
                  <a:close/>
                </a:path>
              </a:pathLst>
            </a:custGeom>
            <a:solidFill>
              <a:srgbClr val="727070"/>
            </a:solidFill>
            <a:ln>
              <a:noFill/>
            </a:ln>
          </p:spPr>
        </p:sp>
        <p:sp>
          <p:nvSpPr>
            <p:cNvPr id="29" name="TextBox 29"/>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0" name="Group 30"/>
          <p:cNvGrpSpPr/>
          <p:nvPr/>
        </p:nvGrpSpPr>
        <p:grpSpPr>
          <a:xfrm>
            <a:off x="647700" y="7040915"/>
            <a:ext cx="736150" cy="662821"/>
            <a:chOff x="0" y="0"/>
            <a:chExt cx="193883" cy="174570"/>
          </a:xfrm>
        </p:grpSpPr>
        <p:sp>
          <p:nvSpPr>
            <p:cNvPr id="31" name="Freeform 31"/>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2" name="TextBox 32"/>
            <p:cNvSpPr txBox="1"/>
            <p:nvPr/>
          </p:nvSpPr>
          <p:spPr>
            <a:xfrm>
              <a:off x="0" y="-66675"/>
              <a:ext cx="812800" cy="87947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grpSp>
        <p:nvGrpSpPr>
          <p:cNvPr id="33" name="Group 33"/>
          <p:cNvGrpSpPr/>
          <p:nvPr/>
        </p:nvGrpSpPr>
        <p:grpSpPr>
          <a:xfrm>
            <a:off x="647700" y="8626222"/>
            <a:ext cx="736150" cy="662821"/>
            <a:chOff x="0" y="0"/>
            <a:chExt cx="193883" cy="174570"/>
          </a:xfrm>
        </p:grpSpPr>
        <p:sp>
          <p:nvSpPr>
            <p:cNvPr id="34" name="Freeform 34"/>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5" name="TextBox 35"/>
            <p:cNvSpPr txBox="1"/>
            <p:nvPr/>
          </p:nvSpPr>
          <p:spPr>
            <a:xfrm>
              <a:off x="0" y="-66675"/>
              <a:ext cx="812800" cy="87947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03</a:t>
              </a:r>
            </a:p>
          </p:txBody>
        </p:sp>
      </p:grpSp>
      <p:grpSp>
        <p:nvGrpSpPr>
          <p:cNvPr id="36" name="Group 36"/>
          <p:cNvGrpSpPr/>
          <p:nvPr/>
        </p:nvGrpSpPr>
        <p:grpSpPr>
          <a:xfrm>
            <a:off x="12085550" y="-131220"/>
            <a:ext cx="8391011" cy="978945"/>
            <a:chOff x="0" y="0"/>
            <a:chExt cx="1876002" cy="218865"/>
          </a:xfrm>
        </p:grpSpPr>
        <p:sp>
          <p:nvSpPr>
            <p:cNvPr id="37" name="Freeform 37"/>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a:noFill/>
            </a:ln>
          </p:spPr>
        </p:sp>
        <p:sp>
          <p:nvSpPr>
            <p:cNvPr id="38" name="TextBox 38"/>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9" name="AutoShape 39"/>
          <p:cNvSpPr/>
          <p:nvPr/>
        </p:nvSpPr>
        <p:spPr>
          <a:xfrm>
            <a:off x="-715490" y="866775"/>
            <a:ext cx="12921291" cy="0"/>
          </a:xfrm>
          <a:prstGeom prst="line">
            <a:avLst/>
          </a:prstGeom>
          <a:ln w="38100" cap="flat">
            <a:solidFill>
              <a:srgbClr val="000000"/>
            </a:solidFill>
            <a:prstDash val="solid"/>
            <a:headEnd type="none" w="sm" len="sm"/>
            <a:tailEnd type="none" w="sm" len="sm"/>
          </a:ln>
        </p:spPr>
      </p:sp>
      <p:pic>
        <p:nvPicPr>
          <p:cNvPr id="40" name="Picture 4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687837" y="7346279"/>
            <a:ext cx="858431" cy="858431"/>
          </a:xfrm>
          <a:prstGeom prst="rect">
            <a:avLst/>
          </a:prstGeom>
        </p:spPr>
      </p:pic>
      <p:sp>
        <p:nvSpPr>
          <p:cNvPr id="41" name="TextBox 41"/>
          <p:cNvSpPr txBox="1"/>
          <p:nvPr/>
        </p:nvSpPr>
        <p:spPr>
          <a:xfrm>
            <a:off x="1741173" y="8693827"/>
            <a:ext cx="9323906" cy="523148"/>
          </a:xfrm>
          <a:prstGeom prst="rect">
            <a:avLst/>
          </a:prstGeom>
        </p:spPr>
        <p:txBody>
          <a:bodyPr lIns="0" tIns="0" rIns="0" bIns="0" rtlCol="0" anchor="t">
            <a:spAutoFit/>
          </a:bodyPr>
          <a:lstStyle/>
          <a:p>
            <a:pPr marL="0" lvl="0" indent="0" algn="l">
              <a:lnSpc>
                <a:spcPts val="4169"/>
              </a:lnSpc>
              <a:spcBef>
                <a:spcPct val="0"/>
              </a:spcBef>
            </a:pPr>
            <a:r>
              <a:rPr lang="en-US" sz="3021" spc="296" dirty="0">
                <a:solidFill>
                  <a:srgbClr val="231F20"/>
                </a:solidFill>
                <a:latin typeface="Montserrat Light Bold"/>
              </a:rPr>
              <a:t>DOMAIN</a:t>
            </a:r>
            <a:r>
              <a:rPr lang="en-US" sz="3021" spc="296" dirty="0">
                <a:solidFill>
                  <a:srgbClr val="231F20"/>
                </a:solidFill>
                <a:latin typeface="Montserrat Light"/>
              </a:rPr>
              <a:t> : IOT Application Development. </a:t>
            </a:r>
          </a:p>
        </p:txBody>
      </p:sp>
      <p:sp>
        <p:nvSpPr>
          <p:cNvPr id="42" name="TextBox 42"/>
          <p:cNvSpPr txBox="1"/>
          <p:nvPr/>
        </p:nvSpPr>
        <p:spPr>
          <a:xfrm>
            <a:off x="1741173" y="6796723"/>
            <a:ext cx="9323906" cy="1051486"/>
          </a:xfrm>
          <a:prstGeom prst="rect">
            <a:avLst/>
          </a:prstGeom>
        </p:spPr>
        <p:txBody>
          <a:bodyPr lIns="0" tIns="0" rIns="0" bIns="0" rtlCol="0" anchor="t">
            <a:spAutoFit/>
          </a:bodyPr>
          <a:lstStyle/>
          <a:p>
            <a:pPr marL="0" lvl="0" indent="0" algn="l">
              <a:lnSpc>
                <a:spcPts val="4169"/>
              </a:lnSpc>
              <a:spcBef>
                <a:spcPct val="0"/>
              </a:spcBef>
            </a:pPr>
            <a:r>
              <a:rPr lang="en-US" sz="3021" spc="296">
                <a:solidFill>
                  <a:srgbClr val="231F20"/>
                </a:solidFill>
                <a:latin typeface="Montserrat Light Bold"/>
              </a:rPr>
              <a:t>INTERNSHIP DURATION</a:t>
            </a:r>
            <a:r>
              <a:rPr lang="en-US" sz="3021" spc="296">
                <a:solidFill>
                  <a:srgbClr val="231F20"/>
                </a:solidFill>
                <a:latin typeface="Montserrat Light"/>
              </a:rPr>
              <a:t> : 2nd Jan, 2023 - 30th Jun, 2023.</a:t>
            </a:r>
          </a:p>
        </p:txBody>
      </p:sp>
      <p:sp>
        <p:nvSpPr>
          <p:cNvPr id="43" name="TextBox 43"/>
          <p:cNvSpPr txBox="1"/>
          <p:nvPr/>
        </p:nvSpPr>
        <p:spPr>
          <a:xfrm>
            <a:off x="1752681" y="4897512"/>
            <a:ext cx="9323906" cy="1051486"/>
          </a:xfrm>
          <a:prstGeom prst="rect">
            <a:avLst/>
          </a:prstGeom>
        </p:spPr>
        <p:txBody>
          <a:bodyPr lIns="0" tIns="0" rIns="0" bIns="0" rtlCol="0" anchor="t">
            <a:spAutoFit/>
          </a:bodyPr>
          <a:lstStyle/>
          <a:p>
            <a:pPr marL="0" lvl="0" indent="0" algn="l">
              <a:lnSpc>
                <a:spcPts val="4169"/>
              </a:lnSpc>
              <a:spcBef>
                <a:spcPct val="0"/>
              </a:spcBef>
            </a:pPr>
            <a:r>
              <a:rPr lang="en-US" sz="3021" spc="296">
                <a:solidFill>
                  <a:srgbClr val="231F20"/>
                </a:solidFill>
                <a:latin typeface="Montserrat Light Bold"/>
              </a:rPr>
              <a:t>COMPANY NAME</a:t>
            </a:r>
            <a:r>
              <a:rPr lang="en-US" sz="3021" spc="296">
                <a:solidFill>
                  <a:srgbClr val="231F20"/>
                </a:solidFill>
                <a:latin typeface="Montserrat Light"/>
              </a:rPr>
              <a:t> : ITHENA Technologies Pvt. Ltd</a:t>
            </a:r>
          </a:p>
        </p:txBody>
      </p:sp>
      <p:sp>
        <p:nvSpPr>
          <p:cNvPr id="44" name="TextBox 43">
            <a:extLst>
              <a:ext uri="{FF2B5EF4-FFF2-40B4-BE49-F238E27FC236}">
                <a16:creationId xmlns:a16="http://schemas.microsoft.com/office/drawing/2014/main" id="{AD792DEC-C7B9-9BDE-697D-5CF6555627B6}"/>
              </a:ext>
            </a:extLst>
          </p:cNvPr>
          <p:cNvSpPr txBox="1"/>
          <p:nvPr/>
        </p:nvSpPr>
        <p:spPr>
          <a:xfrm>
            <a:off x="799422" y="4918992"/>
            <a:ext cx="200460" cy="707886"/>
          </a:xfrm>
          <a:prstGeom prst="rect">
            <a:avLst/>
          </a:prstGeom>
          <a:noFill/>
        </p:spPr>
        <p:txBody>
          <a:bodyPr wrap="square" rtlCol="0">
            <a:spAutoFit/>
          </a:bodyPr>
          <a:lstStyle/>
          <a:p>
            <a:r>
              <a:rPr lang="en-US" sz="4000" b="1" dirty="0">
                <a:solidFill>
                  <a:schemeClr val="bg1"/>
                </a:solidFill>
              </a:rPr>
              <a:t>1</a:t>
            </a:r>
            <a:endParaRPr lang="en-IN" sz="4000" b="1" dirty="0">
              <a:solidFill>
                <a:schemeClr val="bg1"/>
              </a:solidFill>
            </a:endParaRPr>
          </a:p>
        </p:txBody>
      </p:sp>
      <p:sp>
        <p:nvSpPr>
          <p:cNvPr id="45" name="TextBox 44">
            <a:extLst>
              <a:ext uri="{FF2B5EF4-FFF2-40B4-BE49-F238E27FC236}">
                <a16:creationId xmlns:a16="http://schemas.microsoft.com/office/drawing/2014/main" id="{6C215C8C-B4F4-F3AE-09A4-5927E25FA5BA}"/>
              </a:ext>
            </a:extLst>
          </p:cNvPr>
          <p:cNvSpPr txBox="1"/>
          <p:nvPr/>
        </p:nvSpPr>
        <p:spPr>
          <a:xfrm>
            <a:off x="780890" y="7002638"/>
            <a:ext cx="237524" cy="707886"/>
          </a:xfrm>
          <a:prstGeom prst="rect">
            <a:avLst/>
          </a:prstGeom>
          <a:noFill/>
        </p:spPr>
        <p:txBody>
          <a:bodyPr wrap="square" rtlCol="0">
            <a:spAutoFit/>
          </a:bodyPr>
          <a:lstStyle/>
          <a:p>
            <a:r>
              <a:rPr lang="en-US" sz="4000" b="1" dirty="0">
                <a:solidFill>
                  <a:schemeClr val="bg1"/>
                </a:solidFill>
              </a:rPr>
              <a:t>2</a:t>
            </a:r>
            <a:endParaRPr lang="en-IN" sz="4000" b="1" dirty="0">
              <a:solidFill>
                <a:schemeClr val="bg1"/>
              </a:solidFill>
            </a:endParaRPr>
          </a:p>
        </p:txBody>
      </p:sp>
      <p:sp>
        <p:nvSpPr>
          <p:cNvPr id="46" name="TextBox 45">
            <a:extLst>
              <a:ext uri="{FF2B5EF4-FFF2-40B4-BE49-F238E27FC236}">
                <a16:creationId xmlns:a16="http://schemas.microsoft.com/office/drawing/2014/main" id="{9743C282-0280-B0BD-A84F-1A6567F31E55}"/>
              </a:ext>
            </a:extLst>
          </p:cNvPr>
          <p:cNvSpPr txBox="1"/>
          <p:nvPr/>
        </p:nvSpPr>
        <p:spPr>
          <a:xfrm>
            <a:off x="804109" y="8626222"/>
            <a:ext cx="200460" cy="707886"/>
          </a:xfrm>
          <a:prstGeom prst="rect">
            <a:avLst/>
          </a:prstGeom>
          <a:noFill/>
        </p:spPr>
        <p:txBody>
          <a:bodyPr wrap="square" rtlCol="0">
            <a:spAutoFit/>
          </a:bodyPr>
          <a:lstStyle/>
          <a:p>
            <a:r>
              <a:rPr lang="en-US" sz="4000" b="1" dirty="0">
                <a:solidFill>
                  <a:schemeClr val="bg1"/>
                </a:solidFill>
              </a:rPr>
              <a:t>3</a:t>
            </a:r>
            <a:endParaRPr lang="en-IN" sz="4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grpSp>
        <p:nvGrpSpPr>
          <p:cNvPr id="3" name="Group 3"/>
          <p:cNvGrpSpPr/>
          <p:nvPr/>
        </p:nvGrpSpPr>
        <p:grpSpPr>
          <a:xfrm>
            <a:off x="589627" y="584353"/>
            <a:ext cx="17108747" cy="9201420"/>
            <a:chOff x="0" y="0"/>
            <a:chExt cx="4506007" cy="2423419"/>
          </a:xfrm>
        </p:grpSpPr>
        <p:sp>
          <p:nvSpPr>
            <p:cNvPr id="4" name="Freeform 4"/>
            <p:cNvSpPr/>
            <p:nvPr/>
          </p:nvSpPr>
          <p:spPr>
            <a:xfrm>
              <a:off x="0" y="0"/>
              <a:ext cx="4506008" cy="2423419"/>
            </a:xfrm>
            <a:custGeom>
              <a:avLst/>
              <a:gdLst/>
              <a:ahLst/>
              <a:cxnLst/>
              <a:rect l="l" t="t" r="r" b="b"/>
              <a:pathLst>
                <a:path w="4506008" h="2423419">
                  <a:moveTo>
                    <a:pt x="11313" y="0"/>
                  </a:moveTo>
                  <a:lnTo>
                    <a:pt x="4494695" y="0"/>
                  </a:lnTo>
                  <a:cubicBezTo>
                    <a:pt x="4497695" y="0"/>
                    <a:pt x="4500573" y="1192"/>
                    <a:pt x="4502694" y="3313"/>
                  </a:cubicBezTo>
                  <a:cubicBezTo>
                    <a:pt x="4504816" y="5435"/>
                    <a:pt x="4506008" y="8312"/>
                    <a:pt x="4506008" y="11313"/>
                  </a:cubicBezTo>
                  <a:lnTo>
                    <a:pt x="4506008" y="2412106"/>
                  </a:lnTo>
                  <a:cubicBezTo>
                    <a:pt x="4506008" y="2418354"/>
                    <a:pt x="4500943" y="2423419"/>
                    <a:pt x="4494695" y="2423419"/>
                  </a:cubicBezTo>
                  <a:lnTo>
                    <a:pt x="11313" y="2423419"/>
                  </a:lnTo>
                  <a:cubicBezTo>
                    <a:pt x="5065" y="2423419"/>
                    <a:pt x="0" y="2418354"/>
                    <a:pt x="0" y="2412106"/>
                  </a:cubicBezTo>
                  <a:lnTo>
                    <a:pt x="0" y="11313"/>
                  </a:lnTo>
                  <a:cubicBezTo>
                    <a:pt x="0" y="5065"/>
                    <a:pt x="5065" y="0"/>
                    <a:pt x="11313" y="0"/>
                  </a:cubicBezTo>
                  <a:close/>
                </a:path>
              </a:pathLst>
            </a:custGeom>
            <a:solidFill>
              <a:srgbClr val="FFFFFF">
                <a:alpha val="86667"/>
              </a:srgbClr>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028700" y="2015505"/>
            <a:ext cx="16230600" cy="7454319"/>
            <a:chOff x="0" y="0"/>
            <a:chExt cx="4274726" cy="1963277"/>
          </a:xfrm>
        </p:grpSpPr>
        <p:sp>
          <p:nvSpPr>
            <p:cNvPr id="7" name="Freeform 7"/>
            <p:cNvSpPr/>
            <p:nvPr/>
          </p:nvSpPr>
          <p:spPr>
            <a:xfrm>
              <a:off x="0" y="0"/>
              <a:ext cx="4274726" cy="1963277"/>
            </a:xfrm>
            <a:custGeom>
              <a:avLst/>
              <a:gdLst/>
              <a:ahLst/>
              <a:cxnLst/>
              <a:rect l="l" t="t" r="r" b="b"/>
              <a:pathLst>
                <a:path w="4274726" h="1963277">
                  <a:moveTo>
                    <a:pt x="9540" y="0"/>
                  </a:moveTo>
                  <a:lnTo>
                    <a:pt x="4265186" y="0"/>
                  </a:lnTo>
                  <a:cubicBezTo>
                    <a:pt x="4270455" y="0"/>
                    <a:pt x="4274726" y="4271"/>
                    <a:pt x="4274726" y="9540"/>
                  </a:cubicBezTo>
                  <a:lnTo>
                    <a:pt x="4274726" y="1953738"/>
                  </a:lnTo>
                  <a:cubicBezTo>
                    <a:pt x="4274726" y="1959006"/>
                    <a:pt x="4270455" y="1963277"/>
                    <a:pt x="4265186" y="1963277"/>
                  </a:cubicBezTo>
                  <a:lnTo>
                    <a:pt x="9540" y="1963277"/>
                  </a:lnTo>
                  <a:cubicBezTo>
                    <a:pt x="4271" y="1963277"/>
                    <a:pt x="0" y="1959006"/>
                    <a:pt x="0" y="1953738"/>
                  </a:cubicBezTo>
                  <a:lnTo>
                    <a:pt x="0" y="9540"/>
                  </a:lnTo>
                  <a:cubicBezTo>
                    <a:pt x="0" y="4271"/>
                    <a:pt x="4271" y="0"/>
                    <a:pt x="9540" y="0"/>
                  </a:cubicBezTo>
                  <a:close/>
                </a:path>
              </a:pathLst>
            </a:custGeom>
            <a:solidFill>
              <a:srgbClr val="000000">
                <a:alpha val="0"/>
              </a:srgbClr>
            </a:solidFill>
            <a:ln w="57150">
              <a:solidFill>
                <a:srgbClr val="000000"/>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596473" y="2354711"/>
            <a:ext cx="4176435" cy="604875"/>
            <a:chOff x="0" y="0"/>
            <a:chExt cx="1099966" cy="159309"/>
          </a:xfrm>
        </p:grpSpPr>
        <p:sp>
          <p:nvSpPr>
            <p:cNvPr id="10" name="Freeform 10"/>
            <p:cNvSpPr/>
            <p:nvPr/>
          </p:nvSpPr>
          <p:spPr>
            <a:xfrm>
              <a:off x="0" y="0"/>
              <a:ext cx="1099966" cy="159309"/>
            </a:xfrm>
            <a:custGeom>
              <a:avLst/>
              <a:gdLst/>
              <a:ahLst/>
              <a:cxnLst/>
              <a:rect l="l" t="t" r="r" b="b"/>
              <a:pathLst>
                <a:path w="1099966" h="159309">
                  <a:moveTo>
                    <a:pt x="0" y="0"/>
                  </a:moveTo>
                  <a:lnTo>
                    <a:pt x="1099966" y="0"/>
                  </a:lnTo>
                  <a:lnTo>
                    <a:pt x="1099966" y="159309"/>
                  </a:lnTo>
                  <a:lnTo>
                    <a:pt x="0" y="159309"/>
                  </a:lnTo>
                  <a:close/>
                </a:path>
              </a:pathLst>
            </a:custGeom>
            <a:solidFill>
              <a:srgbClr val="000000"/>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3639"/>
                </a:lnSpc>
              </a:pPr>
              <a:r>
                <a:rPr lang="en-US" sz="2799">
                  <a:solidFill>
                    <a:srgbClr val="FFFFFF"/>
                  </a:solidFill>
                  <a:latin typeface="Montserrat Classic"/>
                </a:rPr>
                <a:t>Internet of Things </a:t>
              </a:r>
            </a:p>
          </p:txBody>
        </p:sp>
      </p:grpSp>
      <p:sp>
        <p:nvSpPr>
          <p:cNvPr id="12" name="TextBox 12"/>
          <p:cNvSpPr txBox="1"/>
          <p:nvPr/>
        </p:nvSpPr>
        <p:spPr>
          <a:xfrm>
            <a:off x="3305444" y="933450"/>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INTRODUCTION TO IOT</a:t>
            </a:r>
          </a:p>
        </p:txBody>
      </p:sp>
      <p:sp>
        <p:nvSpPr>
          <p:cNvPr id="13" name="TextBox 13"/>
          <p:cNvSpPr txBox="1"/>
          <p:nvPr/>
        </p:nvSpPr>
        <p:spPr>
          <a:xfrm>
            <a:off x="1596473" y="3093516"/>
            <a:ext cx="14661259" cy="5671579"/>
          </a:xfrm>
          <a:prstGeom prst="rect">
            <a:avLst/>
          </a:prstGeom>
        </p:spPr>
        <p:txBody>
          <a:bodyPr lIns="0" tIns="0" rIns="0" bIns="0" rtlCol="0" anchor="t">
            <a:spAutoFit/>
          </a:bodyPr>
          <a:lstStyle/>
          <a:p>
            <a:pPr marL="716018" lvl="1" indent="-358009" algn="ctr">
              <a:lnSpc>
                <a:spcPts val="4576"/>
              </a:lnSpc>
              <a:buFont typeface="Arial"/>
              <a:buChar char="•"/>
            </a:pPr>
            <a:r>
              <a:rPr lang="en-US" sz="3316" spc="325">
                <a:solidFill>
                  <a:srgbClr val="231F20"/>
                </a:solidFill>
                <a:latin typeface="Montserrat Light"/>
              </a:rPr>
              <a:t>The Internet of Things is the idea of everyday objects like light bulbs and thermostats being connected to the Internet, enabling us to communicate with devices.</a:t>
            </a:r>
          </a:p>
          <a:p>
            <a:pPr algn="ctr">
              <a:lnSpc>
                <a:spcPts val="4576"/>
              </a:lnSpc>
            </a:pPr>
            <a:endParaRPr lang="en-US" sz="3316" spc="325">
              <a:solidFill>
                <a:srgbClr val="231F20"/>
              </a:solidFill>
              <a:latin typeface="Montserrat Light"/>
            </a:endParaRPr>
          </a:p>
          <a:p>
            <a:pPr marL="716018" lvl="1" indent="-358009" algn="ctr">
              <a:lnSpc>
                <a:spcPts val="4576"/>
              </a:lnSpc>
              <a:buFont typeface="Arial"/>
              <a:buChar char="•"/>
            </a:pPr>
            <a:r>
              <a:rPr lang="en-US" sz="3316" spc="325">
                <a:solidFill>
                  <a:srgbClr val="231F20"/>
                </a:solidFill>
                <a:latin typeface="Montserrat Light"/>
              </a:rPr>
              <a:t>Over the past few years, IoT has become one of the most important technologies of the 21st century. Now that we can connect everyday objects — kitchen appliances, cars, thermostats, baby monitors — to the internet via embedded devices, seamless communication is possible between people, processes, and things.</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48" t="12240" b="14938"/>
          <a:stretch>
            <a:fillRect/>
          </a:stretch>
        </p:blipFill>
        <p:spPr>
          <a:xfrm>
            <a:off x="0" y="-14749"/>
            <a:ext cx="18288000" cy="1028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srcRect t="46379"/>
          <a:stretch>
            <a:fillRect/>
          </a:stretch>
        </p:blipFill>
        <p:spPr>
          <a:xfrm rot="2925483">
            <a:off x="5978889" y="4633519"/>
            <a:ext cx="15026802" cy="1591351"/>
          </a:xfrm>
          <a:prstGeom prst="rect">
            <a:avLst/>
          </a:prstGeom>
        </p:spPr>
      </p:pic>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40318" r="-40318"/>
              </a:stretch>
            </a:blipFill>
          </p:spPr>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a:noFill/>
            </a:ln>
          </p:spPr>
        </p:sp>
        <p:sp>
          <p:nvSpPr>
            <p:cNvPr id="9" name="TextBox 9"/>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10" name="Picture 10"/>
          <p:cNvPicPr>
            <a:picLocks noChangeAspect="1"/>
          </p:cNvPicPr>
          <p:nvPr/>
        </p:nvPicPr>
        <p:blipFill>
          <a:blip r:embed="rId5"/>
          <a:srcRect/>
          <a:stretch>
            <a:fillRect/>
          </a:stretch>
        </p:blipFill>
        <p:spPr>
          <a:xfrm>
            <a:off x="281987" y="3186120"/>
            <a:ext cx="10654816" cy="2218151"/>
          </a:xfrm>
          <a:prstGeom prst="rect">
            <a:avLst/>
          </a:prstGeom>
        </p:spPr>
      </p:pic>
      <p:pic>
        <p:nvPicPr>
          <p:cNvPr id="11" name="Picture 11"/>
          <p:cNvPicPr>
            <a:picLocks noChangeAspect="1"/>
          </p:cNvPicPr>
          <p:nvPr/>
        </p:nvPicPr>
        <p:blipFill>
          <a:blip r:embed="rId6"/>
          <a:srcRect t="10823" b="10823"/>
          <a:stretch>
            <a:fillRect/>
          </a:stretch>
        </p:blipFill>
        <p:spPr>
          <a:xfrm>
            <a:off x="511626" y="5842600"/>
            <a:ext cx="4439662" cy="2038239"/>
          </a:xfrm>
          <a:prstGeom prst="rect">
            <a:avLst/>
          </a:prstGeom>
        </p:spPr>
      </p:pic>
      <p:pic>
        <p:nvPicPr>
          <p:cNvPr id="12" name="Picture 12"/>
          <p:cNvPicPr>
            <a:picLocks noChangeAspect="1"/>
          </p:cNvPicPr>
          <p:nvPr/>
        </p:nvPicPr>
        <p:blipFill>
          <a:blip r:embed="rId7"/>
          <a:srcRect r="944"/>
          <a:stretch>
            <a:fillRect/>
          </a:stretch>
        </p:blipFill>
        <p:spPr>
          <a:xfrm>
            <a:off x="5322762" y="5703496"/>
            <a:ext cx="2244091" cy="2265494"/>
          </a:xfrm>
          <a:prstGeom prst="rect">
            <a:avLst/>
          </a:prstGeom>
        </p:spPr>
      </p:pic>
      <p:pic>
        <p:nvPicPr>
          <p:cNvPr id="13" name="Picture 13"/>
          <p:cNvPicPr>
            <a:picLocks noChangeAspect="1"/>
          </p:cNvPicPr>
          <p:nvPr/>
        </p:nvPicPr>
        <p:blipFill>
          <a:blip r:embed="rId8"/>
          <a:srcRect t="9523" b="9523"/>
          <a:stretch>
            <a:fillRect/>
          </a:stretch>
        </p:blipFill>
        <p:spPr>
          <a:xfrm>
            <a:off x="7747828" y="5338786"/>
            <a:ext cx="3249058" cy="2630204"/>
          </a:xfrm>
          <a:prstGeom prst="rect">
            <a:avLst/>
          </a:prstGeom>
        </p:spPr>
      </p:pic>
      <p:pic>
        <p:nvPicPr>
          <p:cNvPr id="14" name="Picture 14"/>
          <p:cNvPicPr>
            <a:picLocks noChangeAspect="1"/>
          </p:cNvPicPr>
          <p:nvPr/>
        </p:nvPicPr>
        <p:blipFill>
          <a:blip r:embed="rId9"/>
          <a:srcRect l="14156" t="24516" r="18061" b="24516"/>
          <a:stretch>
            <a:fillRect/>
          </a:stretch>
        </p:blipFill>
        <p:spPr>
          <a:xfrm>
            <a:off x="9315631" y="7808105"/>
            <a:ext cx="6138384" cy="2588044"/>
          </a:xfrm>
          <a:prstGeom prst="rect">
            <a:avLst/>
          </a:prstGeom>
        </p:spPr>
      </p:pic>
      <p:pic>
        <p:nvPicPr>
          <p:cNvPr id="15" name="Picture 15"/>
          <p:cNvPicPr>
            <a:picLocks noChangeAspect="1"/>
          </p:cNvPicPr>
          <p:nvPr/>
        </p:nvPicPr>
        <p:blipFill>
          <a:blip r:embed="rId10"/>
          <a:srcRect/>
          <a:stretch>
            <a:fillRect/>
          </a:stretch>
        </p:blipFill>
        <p:spPr>
          <a:xfrm>
            <a:off x="281987" y="8333700"/>
            <a:ext cx="8862013" cy="1837877"/>
          </a:xfrm>
          <a:prstGeom prst="rect">
            <a:avLst/>
          </a:prstGeom>
        </p:spPr>
      </p:pic>
      <p:sp>
        <p:nvSpPr>
          <p:cNvPr id="16" name="TextBox 16"/>
          <p:cNvSpPr txBox="1"/>
          <p:nvPr/>
        </p:nvSpPr>
        <p:spPr>
          <a:xfrm>
            <a:off x="723558" y="1375975"/>
            <a:ext cx="9198409" cy="1007458"/>
          </a:xfrm>
          <a:prstGeom prst="rect">
            <a:avLst/>
          </a:prstGeom>
        </p:spPr>
        <p:txBody>
          <a:bodyPr lIns="0" tIns="0" rIns="0" bIns="0" rtlCol="0" anchor="t">
            <a:spAutoFit/>
          </a:bodyPr>
          <a:lstStyle/>
          <a:p>
            <a:pPr marL="0" lvl="0" indent="0" algn="ctr">
              <a:lnSpc>
                <a:spcPts val="8182"/>
              </a:lnSpc>
              <a:spcBef>
                <a:spcPct val="0"/>
              </a:spcBef>
            </a:pPr>
            <a:r>
              <a:rPr lang="en-US" sz="5929" spc="47">
                <a:solidFill>
                  <a:srgbClr val="FFFFFF"/>
                </a:solidFill>
                <a:latin typeface="Archivo Black"/>
              </a:rPr>
              <a:t>TECHNOLIGIES </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grpSp>
        <p:nvGrpSpPr>
          <p:cNvPr id="3" name="Group 3"/>
          <p:cNvGrpSpPr/>
          <p:nvPr/>
        </p:nvGrpSpPr>
        <p:grpSpPr>
          <a:xfrm>
            <a:off x="589627" y="584353"/>
            <a:ext cx="17108747" cy="9201420"/>
            <a:chOff x="0" y="0"/>
            <a:chExt cx="4506007" cy="2423419"/>
          </a:xfrm>
        </p:grpSpPr>
        <p:sp>
          <p:nvSpPr>
            <p:cNvPr id="4" name="Freeform 4"/>
            <p:cNvSpPr/>
            <p:nvPr/>
          </p:nvSpPr>
          <p:spPr>
            <a:xfrm>
              <a:off x="0" y="0"/>
              <a:ext cx="4506008" cy="2423419"/>
            </a:xfrm>
            <a:custGeom>
              <a:avLst/>
              <a:gdLst/>
              <a:ahLst/>
              <a:cxnLst/>
              <a:rect l="l" t="t" r="r" b="b"/>
              <a:pathLst>
                <a:path w="4506008" h="2423419">
                  <a:moveTo>
                    <a:pt x="11313" y="0"/>
                  </a:moveTo>
                  <a:lnTo>
                    <a:pt x="4494695" y="0"/>
                  </a:lnTo>
                  <a:cubicBezTo>
                    <a:pt x="4497695" y="0"/>
                    <a:pt x="4500573" y="1192"/>
                    <a:pt x="4502694" y="3313"/>
                  </a:cubicBezTo>
                  <a:cubicBezTo>
                    <a:pt x="4504816" y="5435"/>
                    <a:pt x="4506008" y="8312"/>
                    <a:pt x="4506008" y="11313"/>
                  </a:cubicBezTo>
                  <a:lnTo>
                    <a:pt x="4506008" y="2412106"/>
                  </a:lnTo>
                  <a:cubicBezTo>
                    <a:pt x="4506008" y="2418354"/>
                    <a:pt x="4500943" y="2423419"/>
                    <a:pt x="4494695" y="2423419"/>
                  </a:cubicBezTo>
                  <a:lnTo>
                    <a:pt x="11313" y="2423419"/>
                  </a:lnTo>
                  <a:cubicBezTo>
                    <a:pt x="5065" y="2423419"/>
                    <a:pt x="0" y="2418354"/>
                    <a:pt x="0" y="2412106"/>
                  </a:cubicBezTo>
                  <a:lnTo>
                    <a:pt x="0" y="11313"/>
                  </a:lnTo>
                  <a:cubicBezTo>
                    <a:pt x="0" y="5065"/>
                    <a:pt x="5065" y="0"/>
                    <a:pt x="11313" y="0"/>
                  </a:cubicBezTo>
                  <a:close/>
                </a:path>
              </a:pathLst>
            </a:custGeom>
            <a:solidFill>
              <a:srgbClr val="FFFFFF">
                <a:alpha val="86667"/>
              </a:srgbClr>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028700" y="2015505"/>
            <a:ext cx="16230600" cy="7454319"/>
            <a:chOff x="0" y="0"/>
            <a:chExt cx="4274726" cy="1963277"/>
          </a:xfrm>
        </p:grpSpPr>
        <p:sp>
          <p:nvSpPr>
            <p:cNvPr id="7" name="Freeform 7"/>
            <p:cNvSpPr/>
            <p:nvPr/>
          </p:nvSpPr>
          <p:spPr>
            <a:xfrm>
              <a:off x="0" y="0"/>
              <a:ext cx="4274726" cy="1963277"/>
            </a:xfrm>
            <a:custGeom>
              <a:avLst/>
              <a:gdLst/>
              <a:ahLst/>
              <a:cxnLst/>
              <a:rect l="l" t="t" r="r" b="b"/>
              <a:pathLst>
                <a:path w="4274726" h="1963277">
                  <a:moveTo>
                    <a:pt x="9540" y="0"/>
                  </a:moveTo>
                  <a:lnTo>
                    <a:pt x="4265186" y="0"/>
                  </a:lnTo>
                  <a:cubicBezTo>
                    <a:pt x="4270455" y="0"/>
                    <a:pt x="4274726" y="4271"/>
                    <a:pt x="4274726" y="9540"/>
                  </a:cubicBezTo>
                  <a:lnTo>
                    <a:pt x="4274726" y="1953738"/>
                  </a:lnTo>
                  <a:cubicBezTo>
                    <a:pt x="4274726" y="1959006"/>
                    <a:pt x="4270455" y="1963277"/>
                    <a:pt x="4265186" y="1963277"/>
                  </a:cubicBezTo>
                  <a:lnTo>
                    <a:pt x="9540" y="1963277"/>
                  </a:lnTo>
                  <a:cubicBezTo>
                    <a:pt x="4271" y="1963277"/>
                    <a:pt x="0" y="1959006"/>
                    <a:pt x="0" y="1953738"/>
                  </a:cubicBezTo>
                  <a:lnTo>
                    <a:pt x="0" y="9540"/>
                  </a:lnTo>
                  <a:cubicBezTo>
                    <a:pt x="0" y="4271"/>
                    <a:pt x="4271" y="0"/>
                    <a:pt x="9540" y="0"/>
                  </a:cubicBezTo>
                  <a:close/>
                </a:path>
              </a:pathLst>
            </a:custGeom>
            <a:solidFill>
              <a:srgbClr val="000000">
                <a:alpha val="0"/>
              </a:srgbClr>
            </a:solidFill>
            <a:ln w="57150">
              <a:solidFill>
                <a:srgbClr val="000000"/>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1144046" y="2183065"/>
            <a:ext cx="15796818" cy="7156218"/>
          </a:xfrm>
          <a:prstGeom prst="rect">
            <a:avLst/>
          </a:prstGeom>
        </p:spPr>
        <p:txBody>
          <a:bodyPr lIns="0" tIns="0" rIns="0" bIns="0" rtlCol="0" anchor="t">
            <a:spAutoFit/>
          </a:bodyPr>
          <a:lstStyle/>
          <a:p>
            <a:pPr marL="635247" lvl="1" indent="-317623" algn="ctr">
              <a:lnSpc>
                <a:spcPts val="4060"/>
              </a:lnSpc>
              <a:buFont typeface="Arial"/>
              <a:buChar char="•"/>
            </a:pPr>
            <a:r>
              <a:rPr lang="en-US" sz="2942" spc="288">
                <a:solidFill>
                  <a:srgbClr val="231F20"/>
                </a:solidFill>
                <a:latin typeface="Montserrat Light"/>
              </a:rPr>
              <a:t>I am currently a part of the IoT department, where I work as an intern specializing in ThingWorx development. There are different platforms used for IoT application development, one of which is ThingWorx.</a:t>
            </a:r>
          </a:p>
          <a:p>
            <a:pPr marL="635247" lvl="1" indent="-317623" algn="ctr">
              <a:lnSpc>
                <a:spcPts val="4060"/>
              </a:lnSpc>
              <a:buFont typeface="Arial"/>
              <a:buChar char="•"/>
            </a:pPr>
            <a:r>
              <a:rPr lang="en-US" sz="2942" spc="288">
                <a:solidFill>
                  <a:srgbClr val="231F20"/>
                </a:solidFill>
                <a:latin typeface="Montserrat Light Bold"/>
              </a:rPr>
              <a:t>PTC ThingWorx</a:t>
            </a:r>
            <a:r>
              <a:rPr lang="en-US" sz="2942" spc="288">
                <a:solidFill>
                  <a:srgbClr val="231F20"/>
                </a:solidFill>
                <a:latin typeface="Montserrat Light"/>
              </a:rPr>
              <a:t> is an industrial Internet of Things (IoT) platform developed by PTC, a leading technology company. It is designed to enable the rapid development, deployment, and management of IoT applications and solutions.</a:t>
            </a:r>
          </a:p>
          <a:p>
            <a:pPr marL="635247" lvl="1" indent="-317623" algn="ctr">
              <a:lnSpc>
                <a:spcPts val="4060"/>
              </a:lnSpc>
              <a:buFont typeface="Arial"/>
              <a:buChar char="•"/>
            </a:pPr>
            <a:r>
              <a:rPr lang="en-US" sz="2942" spc="288">
                <a:solidFill>
                  <a:srgbClr val="231F20"/>
                </a:solidFill>
                <a:latin typeface="Montserrat Light"/>
              </a:rPr>
              <a:t>ThingWorx provides a comprehensive set of tools and capabilities for building and scaling IoT applications, including connectivity to devices and sensors, data collection and storage, real-time analytics, visualization, and application development. It offers a robust set of pre-built IoT components, allowing users to quickly create IoT applications.</a:t>
            </a:r>
          </a:p>
        </p:txBody>
      </p:sp>
      <p:sp>
        <p:nvSpPr>
          <p:cNvPr id="10" name="TextBox 10"/>
          <p:cNvSpPr txBox="1"/>
          <p:nvPr/>
        </p:nvSpPr>
        <p:spPr>
          <a:xfrm>
            <a:off x="2450959" y="933450"/>
            <a:ext cx="12952289"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Archivo Black"/>
              </a:rPr>
              <a:t>INTRODUCTION TO PTC THINGWORX</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flipH="1" flipV="1">
            <a:off x="0" y="0"/>
            <a:ext cx="18288000" cy="10287000"/>
          </a:xfrm>
          <a:prstGeom prst="rect">
            <a:avLst/>
          </a:prstGeom>
        </p:spPr>
      </p:pic>
      <p:grpSp>
        <p:nvGrpSpPr>
          <p:cNvPr id="3" name="Group 3"/>
          <p:cNvGrpSpPr/>
          <p:nvPr/>
        </p:nvGrpSpPr>
        <p:grpSpPr>
          <a:xfrm>
            <a:off x="-5132351" y="663020"/>
            <a:ext cx="18564618" cy="1925275"/>
            <a:chOff x="0" y="0"/>
            <a:chExt cx="2110428" cy="218865"/>
          </a:xfrm>
        </p:grpSpPr>
        <p:sp>
          <p:nvSpPr>
            <p:cNvPr id="4" name="Freeform 4"/>
            <p:cNvSpPr/>
            <p:nvPr/>
          </p:nvSpPr>
          <p:spPr>
            <a:xfrm>
              <a:off x="0" y="0"/>
              <a:ext cx="2110428" cy="218865"/>
            </a:xfrm>
            <a:custGeom>
              <a:avLst/>
              <a:gdLst/>
              <a:ahLst/>
              <a:cxnLst/>
              <a:rect l="l" t="t" r="r" b="b"/>
              <a:pathLst>
                <a:path w="2110428" h="218865">
                  <a:moveTo>
                    <a:pt x="1907228" y="0"/>
                  </a:moveTo>
                  <a:lnTo>
                    <a:pt x="0" y="0"/>
                  </a:lnTo>
                  <a:lnTo>
                    <a:pt x="203200" y="218865"/>
                  </a:lnTo>
                  <a:lnTo>
                    <a:pt x="2110428" y="218865"/>
                  </a:lnTo>
                  <a:lnTo>
                    <a:pt x="1907228" y="0"/>
                  </a:lnTo>
                  <a:close/>
                </a:path>
              </a:pathLst>
            </a:custGeom>
            <a:solidFill>
              <a:srgbClr val="010101"/>
            </a:solidFill>
            <a:ln>
              <a:noFill/>
            </a:ln>
          </p:spPr>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916860" y="2482229"/>
            <a:ext cx="5689104" cy="275488"/>
            <a:chOff x="0" y="0"/>
            <a:chExt cx="4519796" cy="218865"/>
          </a:xfrm>
        </p:grpSpPr>
        <p:sp>
          <p:nvSpPr>
            <p:cNvPr id="7" name="Freeform 7"/>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a:noFill/>
            </a:ln>
          </p:spPr>
        </p:sp>
        <p:sp>
          <p:nvSpPr>
            <p:cNvPr id="8" name="TextBox 8"/>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1730006" y="-226470"/>
            <a:ext cx="7256062" cy="805055"/>
            <a:chOff x="0" y="0"/>
            <a:chExt cx="1972662" cy="218865"/>
          </a:xfrm>
        </p:grpSpPr>
        <p:sp>
          <p:nvSpPr>
            <p:cNvPr id="10" name="Freeform 10"/>
            <p:cNvSpPr/>
            <p:nvPr/>
          </p:nvSpPr>
          <p:spPr>
            <a:xfrm>
              <a:off x="0" y="0"/>
              <a:ext cx="1972662" cy="218865"/>
            </a:xfrm>
            <a:custGeom>
              <a:avLst/>
              <a:gdLst/>
              <a:ahLst/>
              <a:cxnLst/>
              <a:rect l="l" t="t" r="r" b="b"/>
              <a:pathLst>
                <a:path w="1972662" h="218865">
                  <a:moveTo>
                    <a:pt x="1769462" y="0"/>
                  </a:moveTo>
                  <a:lnTo>
                    <a:pt x="0" y="0"/>
                  </a:lnTo>
                  <a:lnTo>
                    <a:pt x="203200" y="218865"/>
                  </a:lnTo>
                  <a:lnTo>
                    <a:pt x="1972662" y="218865"/>
                  </a:lnTo>
                  <a:lnTo>
                    <a:pt x="1769462" y="0"/>
                  </a:lnTo>
                  <a:close/>
                </a:path>
              </a:pathLst>
            </a:custGeom>
            <a:solidFill>
              <a:srgbClr val="363636"/>
            </a:solidFill>
            <a:ln>
              <a:noFill/>
            </a:ln>
          </p:spPr>
        </p:sp>
        <p:sp>
          <p:nvSpPr>
            <p:cNvPr id="11" name="TextBox 11"/>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2" name="AutoShape 12"/>
          <p:cNvSpPr/>
          <p:nvPr/>
        </p:nvSpPr>
        <p:spPr>
          <a:xfrm>
            <a:off x="-835741" y="597635"/>
            <a:ext cx="12921291" cy="0"/>
          </a:xfrm>
          <a:prstGeom prst="line">
            <a:avLst/>
          </a:prstGeom>
          <a:ln w="38100" cap="flat">
            <a:solidFill>
              <a:srgbClr val="000000"/>
            </a:solidFill>
            <a:prstDash val="solid"/>
            <a:headEnd type="none" w="sm" len="sm"/>
            <a:tailEnd type="none" w="sm" len="sm"/>
          </a:ln>
        </p:spPr>
      </p:sp>
      <p:pic>
        <p:nvPicPr>
          <p:cNvPr id="13" name="Picture 13"/>
          <p:cNvPicPr>
            <a:picLocks noChangeAspect="1"/>
          </p:cNvPicPr>
          <p:nvPr/>
        </p:nvPicPr>
        <p:blipFill>
          <a:blip r:embed="rId3"/>
          <a:srcRect r="774"/>
          <a:stretch>
            <a:fillRect/>
          </a:stretch>
        </p:blipFill>
        <p:spPr>
          <a:xfrm>
            <a:off x="4660125" y="2805342"/>
            <a:ext cx="13627875" cy="7443558"/>
          </a:xfrm>
          <a:prstGeom prst="rect">
            <a:avLst/>
          </a:prstGeom>
        </p:spPr>
      </p:pic>
      <p:sp>
        <p:nvSpPr>
          <p:cNvPr id="14" name="TextBox 14"/>
          <p:cNvSpPr txBox="1"/>
          <p:nvPr/>
        </p:nvSpPr>
        <p:spPr>
          <a:xfrm>
            <a:off x="2256386" y="1171538"/>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Archivo Black"/>
              </a:rPr>
              <a:t>DATA PROCESSING </a:t>
            </a:r>
          </a:p>
        </p:txBody>
      </p:sp>
      <p:sp>
        <p:nvSpPr>
          <p:cNvPr id="15" name="TextBox 15"/>
          <p:cNvSpPr txBox="1"/>
          <p:nvPr/>
        </p:nvSpPr>
        <p:spPr>
          <a:xfrm>
            <a:off x="4844353" y="1793282"/>
            <a:ext cx="8904094" cy="898392"/>
          </a:xfrm>
          <a:prstGeom prst="rect">
            <a:avLst/>
          </a:prstGeom>
        </p:spPr>
        <p:txBody>
          <a:bodyPr lIns="0" tIns="0" rIns="0" bIns="0" rtlCol="0" anchor="t">
            <a:spAutoFit/>
          </a:bodyPr>
          <a:lstStyle/>
          <a:p>
            <a:pPr marL="0" lvl="0" indent="0" algn="ctr">
              <a:lnSpc>
                <a:spcPts val="7291"/>
              </a:lnSpc>
              <a:spcBef>
                <a:spcPct val="0"/>
              </a:spcBef>
            </a:pPr>
            <a:r>
              <a:rPr lang="en-US" sz="5283" u="none" spc="184">
                <a:solidFill>
                  <a:srgbClr val="010101"/>
                </a:solidFill>
                <a:latin typeface="Archivo Black"/>
              </a:rPr>
              <a:t>NEXT PROJECT</a:t>
            </a:r>
          </a:p>
        </p:txBody>
      </p:sp>
      <p:sp>
        <p:nvSpPr>
          <p:cNvPr id="16" name="TextBox 16"/>
          <p:cNvSpPr txBox="1"/>
          <p:nvPr/>
        </p:nvSpPr>
        <p:spPr>
          <a:xfrm>
            <a:off x="0" y="3176817"/>
            <a:ext cx="4445936" cy="4025122"/>
          </a:xfrm>
          <a:prstGeom prst="rect">
            <a:avLst/>
          </a:prstGeom>
        </p:spPr>
        <p:txBody>
          <a:bodyPr lIns="0" tIns="0" rIns="0" bIns="0" rtlCol="0" anchor="t">
            <a:spAutoFit/>
          </a:bodyPr>
          <a:lstStyle/>
          <a:p>
            <a:pPr marL="0" lvl="0" indent="0" algn="ctr">
              <a:lnSpc>
                <a:spcPts val="5348"/>
              </a:lnSpc>
              <a:spcBef>
                <a:spcPct val="0"/>
              </a:spcBef>
            </a:pPr>
            <a:r>
              <a:rPr lang="en-US" sz="3820">
                <a:solidFill>
                  <a:srgbClr val="000000"/>
                </a:solidFill>
                <a:latin typeface="Canva Sans"/>
              </a:rPr>
              <a:t>Data Processing from sensors through protocols to Kepware server and ingestion into Thingworx.</a:t>
            </a: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1249</Words>
  <Application>Microsoft Office PowerPoint</Application>
  <PresentationFormat>Custom</PresentationFormat>
  <Paragraphs>102</Paragraphs>
  <Slides>24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Barlow SemiCondensed Bold Bold</vt:lpstr>
      <vt:lpstr>Calibri</vt:lpstr>
      <vt:lpstr>Montserrat Extra-Bold Italics</vt:lpstr>
      <vt:lpstr>Archivo Black</vt:lpstr>
      <vt:lpstr>Montserrat</vt:lpstr>
      <vt:lpstr>Montserrat Classic</vt:lpstr>
      <vt:lpstr>Canva Sans</vt:lpstr>
      <vt:lpstr>Montserrat Classic Bold</vt:lpstr>
      <vt:lpstr>Montserrat Light</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bhupesh borkar</cp:lastModifiedBy>
  <cp:revision>3</cp:revision>
  <dcterms:created xsi:type="dcterms:W3CDTF">2006-08-16T00:00:00Z</dcterms:created>
  <dcterms:modified xsi:type="dcterms:W3CDTF">2023-05-24T20:09:32Z</dcterms:modified>
  <dc:identifier>DAFjdyhDgjM</dc:identifier>
</cp:coreProperties>
</file>